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1841" r:id="rId2"/>
    <p:sldId id="1143" r:id="rId3"/>
    <p:sldId id="1881" r:id="rId4"/>
    <p:sldId id="1882" r:id="rId5"/>
    <p:sldId id="1885" r:id="rId6"/>
    <p:sldId id="1883" r:id="rId7"/>
    <p:sldId id="397" r:id="rId8"/>
    <p:sldId id="455" r:id="rId9"/>
    <p:sldId id="1884" r:id="rId10"/>
    <p:sldId id="1874" r:id="rId11"/>
    <p:sldId id="1840" r:id="rId12"/>
    <p:sldId id="1842" r:id="rId13"/>
    <p:sldId id="356" r:id="rId14"/>
    <p:sldId id="1843" r:id="rId15"/>
    <p:sldId id="1846" r:id="rId16"/>
    <p:sldId id="417" r:id="rId17"/>
    <p:sldId id="1135" r:id="rId18"/>
    <p:sldId id="1890" r:id="rId19"/>
    <p:sldId id="1892" r:id="rId20"/>
    <p:sldId id="1080" r:id="rId21"/>
    <p:sldId id="1140" r:id="rId22"/>
    <p:sldId id="1147" r:id="rId23"/>
    <p:sldId id="1893" r:id="rId24"/>
    <p:sldId id="1894" r:id="rId25"/>
    <p:sldId id="1895" r:id="rId26"/>
  </p:sldIdLst>
  <p:sldSz cx="12192000" cy="6858000"/>
  <p:notesSz cx="6858000" cy="9144000"/>
  <p:defaultTextStyle>
    <a:defPPr>
      <a:defRPr lang="en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48" autoAdjust="0"/>
    <p:restoredTop sz="96405"/>
  </p:normalViewPr>
  <p:slideViewPr>
    <p:cSldViewPr snapToGrid="0">
      <p:cViewPr varScale="1">
        <p:scale>
          <a:sx n="93" d="100"/>
          <a:sy n="93" d="100"/>
        </p:scale>
        <p:origin x="100" y="380"/>
      </p:cViewPr>
      <p:guideLst/>
    </p:cSldViewPr>
  </p:slideViewPr>
  <p:notesTextViewPr>
    <p:cViewPr>
      <p:scale>
        <a:sx n="200" d="100"/>
        <a:sy n="200" d="100"/>
      </p:scale>
      <p:origin x="0" y="0"/>
    </p:cViewPr>
  </p:notesTextViewPr>
  <p:sorterViewPr>
    <p:cViewPr varScale="1">
      <p:scale>
        <a:sx n="1" d="1"/>
        <a:sy n="1" d="1"/>
      </p:scale>
      <p:origin x="0" y="-78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ED1048-5FA5-5B41-86FA-9AA360B415A9}" type="datetimeFigureOut">
              <a:rPr lang="fr-FR" smtClean="0"/>
              <a:t>23/09/2025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F2AF7D-CF60-FC4C-8381-87B7EC0DBD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0297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42A2A4-3376-45B9-BF5C-9969C5AC6473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2338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42A2A4-3376-45B9-BF5C-9969C5AC6473}" type="slidenum">
              <a:rPr lang="fr-FR" smtClean="0"/>
              <a:pPr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9529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5795B-73AB-59EE-D160-6CCC5D3F20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fr-F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87C20C-ECFC-E027-1188-47A0146F31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025DBC-CAF8-829A-C488-4A93AA984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EDF70-CBE4-144C-B238-71760A656BFD}" type="datetimeFigureOut">
              <a:rPr lang="fr-FR" smtClean="0"/>
              <a:t>23/09/2025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ABF665-2E7C-A7DA-D284-D60AD0AA1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88FCB9-70EA-D562-1737-82DFD90C9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75210-E29A-6941-A111-0696F33FDE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9196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82B62-0C81-1B5F-863C-020948372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CE0D32-4850-0839-5BD9-BC2021AE4D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E19B65-A125-F00A-EA7A-8CAC41A4A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EDF70-CBE4-144C-B238-71760A656BFD}" type="datetimeFigureOut">
              <a:rPr lang="fr-FR" smtClean="0"/>
              <a:t>23/09/2025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47A3C7-5C49-DBD0-0127-8AA331EC9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20CD2E-3171-F84C-E9B3-70AC131B6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75210-E29A-6941-A111-0696F33FDE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5117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E80858-0D18-B87B-DE2F-3E50A40E22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C45079-4AAF-EFE9-C98E-36D78B697B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30BEED-3837-E02E-1071-E9772D1A3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EDF70-CBE4-144C-B238-71760A656BFD}" type="datetimeFigureOut">
              <a:rPr lang="fr-FR" smtClean="0"/>
              <a:t>23/09/2025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39CBC5-68D8-654E-1B44-92F86F063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A15386-C61C-0EAE-531C-44245018C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75210-E29A-6941-A111-0696F33FDE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3974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7AC6C-4EBB-D33D-2CB1-5859FCD61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018F7-956E-9D16-E144-9BAB367744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B1B258-ABFF-2260-47BF-ED10133C1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EDF70-CBE4-144C-B238-71760A656BFD}" type="datetimeFigureOut">
              <a:rPr lang="fr-FR" smtClean="0"/>
              <a:t>23/09/2025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EAB504-DC9F-6FF2-9316-D0B1BB1F3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0D91E9-2764-35FC-E62E-9E77112F1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75210-E29A-6941-A111-0696F33FDE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761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94D91-C0E0-6283-0A36-C22540667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787E4F-F72C-5DB9-A0E7-EE5F44BC4B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DCFD5E-EFB4-DD7E-14DA-421F50B7A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EDF70-CBE4-144C-B238-71760A656BFD}" type="datetimeFigureOut">
              <a:rPr lang="fr-FR" smtClean="0"/>
              <a:t>23/09/2025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3502E7-8A4A-14E0-B4A9-5345142E1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A76A5B-0DD4-AB04-2339-062084E82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75210-E29A-6941-A111-0696F33FDE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9557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02C86-DAF6-5BCE-F490-90F0A28A1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08A8E5-F80B-AEF3-62CD-1BB902C9E9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r-F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DA56C4-ED20-C5B8-585B-F758D8DE50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r-F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C6A4A5-24A3-5DC9-7BB7-E987B7191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EDF70-CBE4-144C-B238-71760A656BFD}" type="datetimeFigureOut">
              <a:rPr lang="fr-FR" smtClean="0"/>
              <a:t>23/09/2025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6A2CDE-9D79-EF89-ABF0-03279D1C0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4B7B3D-6ADB-A6AB-5901-C66D1D475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75210-E29A-6941-A111-0696F33FDE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6965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BD15A-24CE-0244-9F4D-77922B834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36C77-C86E-6B64-D176-0C1002DADA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D0D416-15E7-4690-F82A-F862CFA110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r-F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FB56C3-3DBF-9F9B-7E5D-5514E47761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88FC3A-3016-0C99-94C3-A99D59CD0E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r-F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913D58-EB2F-E3AD-760D-54B594D7A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EDF70-CBE4-144C-B238-71760A656BFD}" type="datetimeFigureOut">
              <a:rPr lang="fr-FR" smtClean="0"/>
              <a:t>23/09/2025</a:t>
            </a:fld>
            <a:endParaRPr lang="fr-F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E12AAF-5DAE-A081-B336-59BE82643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C18965-3658-58D8-4F77-D772C7D1E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75210-E29A-6941-A111-0696F33FDE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4445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9CDD8-24CA-BC2A-3993-0B9EED8F7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fr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BA0685-8ABE-145F-6362-932E7F84C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EDF70-CBE4-144C-B238-71760A656BFD}" type="datetimeFigureOut">
              <a:rPr lang="fr-FR" smtClean="0"/>
              <a:t>23/09/2025</a:t>
            </a:fld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499DA8-7618-5201-9CA0-90BEEF3E9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508219-D4CB-F5E5-44C7-70F62B6CF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75210-E29A-6941-A111-0696F33FDE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5629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8DE351-9A92-1272-AF97-D8F3032EB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EDF70-CBE4-144C-B238-71760A656BFD}" type="datetimeFigureOut">
              <a:rPr lang="fr-FR" smtClean="0"/>
              <a:t>23/09/2025</a:t>
            </a:fld>
            <a:endParaRPr lang="fr-F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C490ED-27A8-090D-2442-F31D0A10D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7AE1A9-E823-0A2F-3D84-BFDCCDA5C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75210-E29A-6941-A111-0696F33FDE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8001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F7393-A3C7-E284-98EE-2522C5369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4A981-D7FD-288A-2CC2-7D4E2C88F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F8133A-A4AD-509A-316C-6403AF3E37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E3EE9D-883D-C62E-6193-A0C9EBCEC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EDF70-CBE4-144C-B238-71760A656BFD}" type="datetimeFigureOut">
              <a:rPr lang="fr-FR" smtClean="0"/>
              <a:t>23/09/2025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4BC517-1354-DB6E-75C2-ADAB47847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75C56-24B7-C39C-F21B-B258FCB21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75210-E29A-6941-A111-0696F33FDE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6690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58D6B-7ADA-476E-66A7-B723F1074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fr-F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CAF9B1-6DEE-4EB4-FFCF-06BF46353A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F65748-0F97-88B1-6436-84A3D48B66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EDEFE8-C753-6C35-1AA5-C5DA7F77F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EDF70-CBE4-144C-B238-71760A656BFD}" type="datetimeFigureOut">
              <a:rPr lang="fr-FR" smtClean="0"/>
              <a:t>23/09/2025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438214-CF18-6E29-D585-3A3683B69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CB4EDB-3030-472B-C69B-D42D6BC35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75210-E29A-6941-A111-0696F33FDE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9245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407127-5CDA-7A53-EE61-25EDE66E1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FEB1B6-8329-9876-274A-8710B2CF4A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A8E2D2-DB79-509A-AE70-876F011E1A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2EDF70-CBE4-144C-B238-71760A656BFD}" type="datetimeFigureOut">
              <a:rPr lang="fr-FR" smtClean="0"/>
              <a:t>23/09/2025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EFB8E0-2C07-82C0-AC86-FF7C889A3C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FABC06-3C91-5618-292F-7DCA1BD70B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75210-E29A-6941-A111-0696F33FDE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2453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emf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44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42FC3252-5ED1-2D20-74DD-D238FD039609}"/>
              </a:ext>
            </a:extLst>
          </p:cNvPr>
          <p:cNvSpPr txBox="1"/>
          <p:nvPr/>
        </p:nvSpPr>
        <p:spPr>
          <a:xfrm>
            <a:off x="699654" y="2650014"/>
            <a:ext cx="10482247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dirty="0"/>
              <a:t>L’Affichage Environnemental des produits alimentaires : enjeux et points de tension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563DCE7-58BE-71E2-5176-09C467C71DA7}"/>
              </a:ext>
            </a:extLst>
          </p:cNvPr>
          <p:cNvSpPr txBox="1"/>
          <p:nvPr/>
        </p:nvSpPr>
        <p:spPr>
          <a:xfrm>
            <a:off x="5001491" y="5527963"/>
            <a:ext cx="2403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L.G Soler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1BBDC20-561D-8AE7-50EC-016055D8A71E}"/>
              </a:ext>
            </a:extLst>
          </p:cNvPr>
          <p:cNvSpPr txBox="1"/>
          <p:nvPr/>
        </p:nvSpPr>
        <p:spPr>
          <a:xfrm>
            <a:off x="1711890" y="586877"/>
            <a:ext cx="87682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i="0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Journée PEPR </a:t>
            </a:r>
            <a:r>
              <a:rPr lang="fr-FR" sz="2400" b="1" i="0" dirty="0" err="1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FairCarbone</a:t>
            </a:r>
            <a:r>
              <a:rPr lang="fr-FR" sz="2400" b="1" i="0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 - Rennes</a:t>
            </a:r>
          </a:p>
          <a:p>
            <a:pPr algn="ctr"/>
            <a:r>
              <a:rPr lang="fr-FR" sz="2400" b="1" i="0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25 septembre 2025 </a:t>
            </a:r>
          </a:p>
          <a:p>
            <a:pPr algn="ctr"/>
            <a:endParaRPr lang="fr-FR" sz="2400" b="1" dirty="0">
              <a:solidFill>
                <a:srgbClr val="212121"/>
              </a:solidFill>
              <a:latin typeface="Aptos" panose="020B0004020202020204" pitchFamily="34" charset="0"/>
            </a:endParaRPr>
          </a:p>
          <a:p>
            <a:pPr algn="ctr"/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13071321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4A8BD7EC-0423-4C79-9DA5-4FE5982804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831" t="17170" r="24013" b="7192"/>
          <a:stretch/>
        </p:blipFill>
        <p:spPr>
          <a:xfrm>
            <a:off x="306388" y="4548446"/>
            <a:ext cx="2294809" cy="197913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ZoneTexte 1"/>
          <p:cNvSpPr txBox="1"/>
          <p:nvPr/>
        </p:nvSpPr>
        <p:spPr>
          <a:xfrm>
            <a:off x="353833" y="132287"/>
            <a:ext cx="1121115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/>
              <a:t>Scores environnementaux</a:t>
            </a:r>
          </a:p>
          <a:p>
            <a:endParaRPr lang="fr-F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/>
              <a:t>Construction d’une métrique</a:t>
            </a:r>
            <a:r>
              <a:rPr lang="fr-FR" dirty="0"/>
              <a:t> = mesure de « qualité environnementale /</a:t>
            </a:r>
            <a:r>
              <a:rPr lang="fr-FR" sz="2000" b="1" dirty="0"/>
              <a:t> impacts </a:t>
            </a:r>
            <a:r>
              <a:rPr lang="fr-FR" dirty="0"/>
              <a:t>» des produits pour les évaluer, classer, comparer (différences avec labels)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/>
              <a:t>Echelle de qualité </a:t>
            </a:r>
            <a:r>
              <a:rPr lang="fr-FR" dirty="0"/>
              <a:t>= référence par rapport à laquelle peuvent s’ajuster les décisions des entreprises et des consommateurs (structurer le marché en créant des axes de différenciation verticale)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/>
              <a:t>Etiquetage des produits </a:t>
            </a:r>
            <a:r>
              <a:rPr lang="fr-FR" dirty="0"/>
              <a:t>= </a:t>
            </a:r>
            <a:r>
              <a:rPr lang="fr-FR" u="sng" dirty="0"/>
              <a:t>vecteur de l’introduction de la métrique </a:t>
            </a:r>
            <a:r>
              <a:rPr lang="fr-FR" dirty="0"/>
              <a:t>sur le marché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4AFBE3C-5DC0-40CD-A63E-3F670F306D1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41" t="31100" b="6951"/>
          <a:stretch/>
        </p:blipFill>
        <p:spPr>
          <a:xfrm>
            <a:off x="8581844" y="4018006"/>
            <a:ext cx="3195859" cy="115213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ZoneTexte 2"/>
          <p:cNvSpPr txBox="1"/>
          <p:nvPr/>
        </p:nvSpPr>
        <p:spPr>
          <a:xfrm>
            <a:off x="405650" y="2628366"/>
            <a:ext cx="114325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/>
              <a:t>Métrique = </a:t>
            </a:r>
            <a:r>
              <a:rPr lang="fr-FR" u="sng" dirty="0"/>
              <a:t>support pour des interventions publiques et privées</a:t>
            </a:r>
          </a:p>
          <a:p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BE058C6-FE99-5A30-87C3-C09D9CCAD9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6339" y="4660070"/>
            <a:ext cx="2680009" cy="1835192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25D09599-E78C-A036-04ED-F63F20C59B36}"/>
              </a:ext>
            </a:extLst>
          </p:cNvPr>
          <p:cNvSpPr txBox="1"/>
          <p:nvPr/>
        </p:nvSpPr>
        <p:spPr>
          <a:xfrm>
            <a:off x="3755944" y="4466252"/>
            <a:ext cx="1975546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/>
              <a:t>Taxe adossée au Nutri-Score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63E17DC-DAE6-CB9B-A343-4E921C90847F}"/>
              </a:ext>
            </a:extLst>
          </p:cNvPr>
          <p:cNvSpPr txBox="1"/>
          <p:nvPr/>
        </p:nvSpPr>
        <p:spPr>
          <a:xfrm>
            <a:off x="414297" y="3685808"/>
            <a:ext cx="4778138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87313"/>
            <a:r>
              <a:rPr lang="fr-FR" b="1" dirty="0"/>
              <a:t>Publiques </a:t>
            </a:r>
            <a:r>
              <a:rPr lang="fr-FR" dirty="0"/>
              <a:t>: régulation de la publicité, fiscalité, réglementation…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933DB0F-447E-D991-211D-7F69E8EDD5D5}"/>
              </a:ext>
            </a:extLst>
          </p:cNvPr>
          <p:cNvSpPr txBox="1"/>
          <p:nvPr/>
        </p:nvSpPr>
        <p:spPr>
          <a:xfrm>
            <a:off x="7371353" y="2842838"/>
            <a:ext cx="440635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/>
              <a:t>Privées</a:t>
            </a:r>
            <a:r>
              <a:rPr lang="fr-FR" dirty="0"/>
              <a:t> : Reformulation et conception de nouveaux produits, stratégies marketing, engagements RSE…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EC5E5F63-3620-6E4E-A8A9-C6CF3EF5B5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9740" y="5428161"/>
            <a:ext cx="3195859" cy="1351095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77B90BB0-1218-8F69-5AEE-B4AE766534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32399" y="5428161"/>
            <a:ext cx="3623624" cy="93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926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  <p:bldP spid="7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DB9C9CCF-7626-8B7E-C6B9-4D95897D6278}"/>
              </a:ext>
            </a:extLst>
          </p:cNvPr>
          <p:cNvSpPr txBox="1"/>
          <p:nvPr/>
        </p:nvSpPr>
        <p:spPr>
          <a:xfrm>
            <a:off x="493439" y="1190860"/>
            <a:ext cx="4281055" cy="4308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200" dirty="0"/>
              <a:t>Dans le champ de la recherche…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CEA3291-1A1B-27C1-FD62-77D0B0EAE69A}"/>
              </a:ext>
            </a:extLst>
          </p:cNvPr>
          <p:cNvSpPr txBox="1"/>
          <p:nvPr/>
        </p:nvSpPr>
        <p:spPr>
          <a:xfrm>
            <a:off x="389565" y="2103658"/>
            <a:ext cx="9613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Eco-conception de systèmes de production agricoles et alimentaires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5B28CC1-E734-50DC-F681-65656EA0E071}"/>
              </a:ext>
            </a:extLst>
          </p:cNvPr>
          <p:cNvSpPr txBox="1"/>
          <p:nvPr/>
        </p:nvSpPr>
        <p:spPr>
          <a:xfrm>
            <a:off x="407068" y="2469068"/>
            <a:ext cx="10417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Evaluation des impacts environnementaux des consommations alimentaires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0EDBEF0-3D58-99FB-3336-6A2438493CFA}"/>
              </a:ext>
            </a:extLst>
          </p:cNvPr>
          <p:cNvSpPr txBox="1"/>
          <p:nvPr/>
        </p:nvSpPr>
        <p:spPr>
          <a:xfrm>
            <a:off x="386288" y="1753669"/>
            <a:ext cx="9176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Caractérisation des impacts des pratiques agricoles, de transformation…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2D98F6C-89C1-92FB-43FC-95AD786B8A31}"/>
              </a:ext>
            </a:extLst>
          </p:cNvPr>
          <p:cNvSpPr txBox="1"/>
          <p:nvPr/>
        </p:nvSpPr>
        <p:spPr>
          <a:xfrm>
            <a:off x="538689" y="3137371"/>
            <a:ext cx="4357255" cy="4308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en-FR"/>
            </a:defPPr>
            <a:lvl1pPr>
              <a:defRPr sz="2200"/>
            </a:lvl1pPr>
          </a:lstStyle>
          <a:p>
            <a:r>
              <a:rPr lang="fr-FR" dirty="0"/>
              <a:t>En ingénierie de l’évaluation…</a:t>
            </a:r>
          </a:p>
        </p:txBody>
      </p:sp>
      <p:pic>
        <p:nvPicPr>
          <p:cNvPr id="6146" name="Picture 2" descr="European Commission Service Site">
            <a:extLst>
              <a:ext uri="{FF2B5EF4-FFF2-40B4-BE49-F238E27FC236}">
                <a16:creationId xmlns:a16="http://schemas.microsoft.com/office/drawing/2014/main" id="{03D5951F-184A-3243-AC31-495CD6A71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284" y="4019602"/>
            <a:ext cx="1836755" cy="260584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4CBA5CA0-9608-FC4E-A68F-DBBF60B200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418" y="4031674"/>
            <a:ext cx="2494719" cy="263207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A1A0F841-5589-E16A-1783-47CE711B9FEE}"/>
              </a:ext>
            </a:extLst>
          </p:cNvPr>
          <p:cNvSpPr txBox="1"/>
          <p:nvPr/>
        </p:nvSpPr>
        <p:spPr>
          <a:xfrm>
            <a:off x="3524852" y="5405305"/>
            <a:ext cx="727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JRC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39C0EF2F-2713-FE69-5FE7-DFE3DEC6D3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6723" y="4435887"/>
            <a:ext cx="3534957" cy="1957985"/>
          </a:xfrm>
          <a:prstGeom prst="rect">
            <a:avLst/>
          </a:prstGeom>
        </p:spPr>
      </p:pic>
      <p:pic>
        <p:nvPicPr>
          <p:cNvPr id="16" name="Image 28">
            <a:extLst>
              <a:ext uri="{FF2B5EF4-FFF2-40B4-BE49-F238E27FC236}">
                <a16:creationId xmlns:a16="http://schemas.microsoft.com/office/drawing/2014/main" id="{3F4DA0E8-F7DA-9B4E-9F6D-B7604607036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3231" y="5254493"/>
            <a:ext cx="810479" cy="670843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343B95B1-0AC0-2E38-EFA3-BAF5667C666B}"/>
              </a:ext>
            </a:extLst>
          </p:cNvPr>
          <p:cNvSpPr txBox="1"/>
          <p:nvPr/>
        </p:nvSpPr>
        <p:spPr>
          <a:xfrm>
            <a:off x="386288" y="150085"/>
            <a:ext cx="11007437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L’Analyse de Cycle de Vie (ACV) : un cadre méthodologique pour l’évaluation des impacts environnementaux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8B48C67C-D25A-C72E-C25A-EDCAAF98DFC3}"/>
              </a:ext>
            </a:extLst>
          </p:cNvPr>
          <p:cNvSpPr txBox="1"/>
          <p:nvPr/>
        </p:nvSpPr>
        <p:spPr>
          <a:xfrm>
            <a:off x="9388731" y="5463671"/>
            <a:ext cx="2600076" cy="92333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Cadre méthodologique  et outils pour les acteurs des filières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314038B-5CF4-A9DC-72E3-FDAB89CB75B3}"/>
              </a:ext>
            </a:extLst>
          </p:cNvPr>
          <p:cNvSpPr txBox="1"/>
          <p:nvPr/>
        </p:nvSpPr>
        <p:spPr>
          <a:xfrm>
            <a:off x="6650181" y="3836691"/>
            <a:ext cx="1995057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b="1" dirty="0"/>
              <a:t>Product </a:t>
            </a:r>
            <a:r>
              <a:rPr lang="fr-FR" sz="1400" b="1" dirty="0" err="1"/>
              <a:t>Environmental</a:t>
            </a:r>
            <a:r>
              <a:rPr lang="fr-FR" sz="1400" b="1" dirty="0"/>
              <a:t> </a:t>
            </a:r>
            <a:r>
              <a:rPr lang="fr-FR" sz="1400" b="1" dirty="0" err="1"/>
              <a:t>Footprint</a:t>
            </a:r>
            <a:r>
              <a:rPr lang="fr-FR" sz="1400" b="1" dirty="0"/>
              <a:t> (PEF)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61144D5A-BB8D-AB66-DEAF-9F9FAEDF27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31344" y="3634252"/>
            <a:ext cx="2381492" cy="1709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375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8" grpId="0"/>
      <p:bldP spid="9" grpId="0" animBg="1"/>
      <p:bldP spid="10" grpId="0"/>
      <p:bldP spid="1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2D0ED4-1554-D00E-D363-EF08424286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 descr="cycle.jpg">
            <a:extLst>
              <a:ext uri="{FF2B5EF4-FFF2-40B4-BE49-F238E27FC236}">
                <a16:creationId xmlns:a16="http://schemas.microsoft.com/office/drawing/2014/main" id="{C184FEFB-FD4D-641D-31ED-3E3345CD9BB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62633" y="3287365"/>
            <a:ext cx="1009284" cy="935096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9CCB398-00BD-0747-B86D-FA01A8C2879E}"/>
              </a:ext>
            </a:extLst>
          </p:cNvPr>
          <p:cNvSpPr/>
          <p:nvPr/>
        </p:nvSpPr>
        <p:spPr>
          <a:xfrm>
            <a:off x="1127527" y="945306"/>
            <a:ext cx="2255702" cy="4548142"/>
          </a:xfrm>
          <a:prstGeom prst="rect">
            <a:avLst/>
          </a:prstGeom>
          <a:noFill/>
          <a:ln w="25400" cmpd="sng"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2" name="Image 21" descr="1194985070288285988nodding_donkey_kevin_cow_01.svg.hi.png">
            <a:extLst>
              <a:ext uri="{FF2B5EF4-FFF2-40B4-BE49-F238E27FC236}">
                <a16:creationId xmlns:a16="http://schemas.microsoft.com/office/drawing/2014/main" id="{A0985F04-044E-46E5-86B2-EFBF082B3AE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6990" y="1012463"/>
            <a:ext cx="854952" cy="843553"/>
          </a:xfrm>
          <a:prstGeom prst="rect">
            <a:avLst/>
          </a:prstGeom>
        </p:spPr>
      </p:pic>
      <p:grpSp>
        <p:nvGrpSpPr>
          <p:cNvPr id="24" name="Grouper 23">
            <a:extLst>
              <a:ext uri="{FF2B5EF4-FFF2-40B4-BE49-F238E27FC236}">
                <a16:creationId xmlns:a16="http://schemas.microsoft.com/office/drawing/2014/main" id="{A4A474F6-C5B6-D8FE-DB11-8283ED4D60B4}"/>
              </a:ext>
            </a:extLst>
          </p:cNvPr>
          <p:cNvGrpSpPr/>
          <p:nvPr/>
        </p:nvGrpSpPr>
        <p:grpSpPr>
          <a:xfrm>
            <a:off x="4046600" y="4415739"/>
            <a:ext cx="1015905" cy="452414"/>
            <a:chOff x="3673763" y="4295183"/>
            <a:chExt cx="684437" cy="304801"/>
          </a:xfrm>
        </p:grpSpPr>
        <p:cxnSp>
          <p:nvCxnSpPr>
            <p:cNvPr id="25" name="Connecteur droit avec flèche 24">
              <a:extLst>
                <a:ext uri="{FF2B5EF4-FFF2-40B4-BE49-F238E27FC236}">
                  <a16:creationId xmlns:a16="http://schemas.microsoft.com/office/drawing/2014/main" id="{2F815E74-551E-9EF5-569B-6FAA2354B9AD}"/>
                </a:ext>
              </a:extLst>
            </p:cNvPr>
            <p:cNvCxnSpPr/>
            <p:nvPr/>
          </p:nvCxnSpPr>
          <p:spPr>
            <a:xfrm flipV="1">
              <a:off x="3673763" y="4295183"/>
              <a:ext cx="684437" cy="1"/>
            </a:xfrm>
            <a:prstGeom prst="straightConnector1">
              <a:avLst/>
            </a:prstGeom>
            <a:noFill/>
            <a:ln w="25400" cap="sq" cmpd="sng">
              <a:solidFill>
                <a:srgbClr val="800000"/>
              </a:solidFill>
              <a:bevel/>
              <a:headEnd type="none"/>
              <a:tailEnd type="triangle" w="lg" len="lg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6" name="Connecteur droit avec flèche 25">
              <a:extLst>
                <a:ext uri="{FF2B5EF4-FFF2-40B4-BE49-F238E27FC236}">
                  <a16:creationId xmlns:a16="http://schemas.microsoft.com/office/drawing/2014/main" id="{99824684-FB55-69E6-8C50-0241200449A7}"/>
                </a:ext>
              </a:extLst>
            </p:cNvPr>
            <p:cNvCxnSpPr/>
            <p:nvPr/>
          </p:nvCxnSpPr>
          <p:spPr>
            <a:xfrm flipV="1">
              <a:off x="3673763" y="4447583"/>
              <a:ext cx="684437" cy="1"/>
            </a:xfrm>
            <a:prstGeom prst="straightConnector1">
              <a:avLst/>
            </a:prstGeom>
            <a:noFill/>
            <a:ln w="25400" cap="sq" cmpd="sng">
              <a:solidFill>
                <a:srgbClr val="800000"/>
              </a:solidFill>
              <a:bevel/>
              <a:headEnd type="none"/>
              <a:tailEnd type="triangle" w="lg" len="lg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7" name="Connecteur droit avec flèche 26">
              <a:extLst>
                <a:ext uri="{FF2B5EF4-FFF2-40B4-BE49-F238E27FC236}">
                  <a16:creationId xmlns:a16="http://schemas.microsoft.com/office/drawing/2014/main" id="{E2593940-AC44-1295-F025-83C10034E48A}"/>
                </a:ext>
              </a:extLst>
            </p:cNvPr>
            <p:cNvCxnSpPr/>
            <p:nvPr/>
          </p:nvCxnSpPr>
          <p:spPr>
            <a:xfrm flipV="1">
              <a:off x="3673763" y="4599983"/>
              <a:ext cx="684437" cy="1"/>
            </a:xfrm>
            <a:prstGeom prst="straightConnector1">
              <a:avLst/>
            </a:prstGeom>
            <a:noFill/>
            <a:ln w="25400" cap="sq" cmpd="sng">
              <a:solidFill>
                <a:srgbClr val="800000"/>
              </a:solidFill>
              <a:bevel/>
              <a:headEnd type="none"/>
              <a:tailEnd type="triangle" w="lg" len="lg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28" name="Grouper 27">
            <a:extLst>
              <a:ext uri="{FF2B5EF4-FFF2-40B4-BE49-F238E27FC236}">
                <a16:creationId xmlns:a16="http://schemas.microsoft.com/office/drawing/2014/main" id="{683037E7-0D7D-8AAF-E99A-5A008EBA8744}"/>
              </a:ext>
            </a:extLst>
          </p:cNvPr>
          <p:cNvGrpSpPr/>
          <p:nvPr/>
        </p:nvGrpSpPr>
        <p:grpSpPr>
          <a:xfrm>
            <a:off x="4046600" y="2853735"/>
            <a:ext cx="1015905" cy="452414"/>
            <a:chOff x="3670981" y="3194135"/>
            <a:chExt cx="684437" cy="304801"/>
          </a:xfrm>
        </p:grpSpPr>
        <p:cxnSp>
          <p:nvCxnSpPr>
            <p:cNvPr id="29" name="Connecteur droit avec flèche 28">
              <a:extLst>
                <a:ext uri="{FF2B5EF4-FFF2-40B4-BE49-F238E27FC236}">
                  <a16:creationId xmlns:a16="http://schemas.microsoft.com/office/drawing/2014/main" id="{14A7A01A-5C9D-EDC0-4590-C91A1873DAFF}"/>
                </a:ext>
              </a:extLst>
            </p:cNvPr>
            <p:cNvCxnSpPr/>
            <p:nvPr/>
          </p:nvCxnSpPr>
          <p:spPr>
            <a:xfrm flipV="1">
              <a:off x="3670981" y="3194135"/>
              <a:ext cx="684437" cy="1"/>
            </a:xfrm>
            <a:prstGeom prst="straightConnector1">
              <a:avLst/>
            </a:prstGeom>
            <a:noFill/>
            <a:ln w="25400" cap="sq" cmpd="sng">
              <a:solidFill>
                <a:srgbClr val="800000"/>
              </a:solidFill>
              <a:bevel/>
              <a:headEnd type="none"/>
              <a:tailEnd type="triangle" w="lg" len="lg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0" name="Connecteur droit avec flèche 29">
              <a:extLst>
                <a:ext uri="{FF2B5EF4-FFF2-40B4-BE49-F238E27FC236}">
                  <a16:creationId xmlns:a16="http://schemas.microsoft.com/office/drawing/2014/main" id="{BF1EBDC6-8DC3-30D2-9044-2C4249C42920}"/>
                </a:ext>
              </a:extLst>
            </p:cNvPr>
            <p:cNvCxnSpPr/>
            <p:nvPr/>
          </p:nvCxnSpPr>
          <p:spPr>
            <a:xfrm flipH="1" flipV="1">
              <a:off x="3670981" y="3346535"/>
              <a:ext cx="684437" cy="1"/>
            </a:xfrm>
            <a:prstGeom prst="straightConnector1">
              <a:avLst/>
            </a:prstGeom>
            <a:noFill/>
            <a:ln w="25400" cap="sq" cmpd="sng">
              <a:solidFill>
                <a:srgbClr val="800000"/>
              </a:solidFill>
              <a:bevel/>
              <a:headEnd type="none"/>
              <a:tailEnd type="triangle" w="lg" len="lg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1" name="Connecteur droit avec flèche 30">
              <a:extLst>
                <a:ext uri="{FF2B5EF4-FFF2-40B4-BE49-F238E27FC236}">
                  <a16:creationId xmlns:a16="http://schemas.microsoft.com/office/drawing/2014/main" id="{A5E243AD-B55E-07CD-8DC7-48E415D3019A}"/>
                </a:ext>
              </a:extLst>
            </p:cNvPr>
            <p:cNvCxnSpPr/>
            <p:nvPr/>
          </p:nvCxnSpPr>
          <p:spPr>
            <a:xfrm flipV="1">
              <a:off x="3670981" y="3498935"/>
              <a:ext cx="684437" cy="1"/>
            </a:xfrm>
            <a:prstGeom prst="straightConnector1">
              <a:avLst/>
            </a:prstGeom>
            <a:noFill/>
            <a:ln w="25400" cap="sq" cmpd="sng">
              <a:solidFill>
                <a:srgbClr val="800000"/>
              </a:solidFill>
              <a:bevel/>
              <a:headEnd type="none"/>
              <a:tailEnd type="triangle" w="lg" len="lg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32" name="Grouper 31">
            <a:extLst>
              <a:ext uri="{FF2B5EF4-FFF2-40B4-BE49-F238E27FC236}">
                <a16:creationId xmlns:a16="http://schemas.microsoft.com/office/drawing/2014/main" id="{127F546E-FCE1-BB54-0F26-E779AEA5016C}"/>
              </a:ext>
            </a:extLst>
          </p:cNvPr>
          <p:cNvGrpSpPr/>
          <p:nvPr/>
        </p:nvGrpSpPr>
        <p:grpSpPr>
          <a:xfrm>
            <a:off x="4046600" y="1585491"/>
            <a:ext cx="1015905" cy="452414"/>
            <a:chOff x="3695067" y="2391335"/>
            <a:chExt cx="684437" cy="304801"/>
          </a:xfrm>
        </p:grpSpPr>
        <p:cxnSp>
          <p:nvCxnSpPr>
            <p:cNvPr id="33" name="Connecteur droit avec flèche 32">
              <a:extLst>
                <a:ext uri="{FF2B5EF4-FFF2-40B4-BE49-F238E27FC236}">
                  <a16:creationId xmlns:a16="http://schemas.microsoft.com/office/drawing/2014/main" id="{24E97C09-40BE-C03A-A962-E8A105B47AC3}"/>
                </a:ext>
              </a:extLst>
            </p:cNvPr>
            <p:cNvCxnSpPr/>
            <p:nvPr/>
          </p:nvCxnSpPr>
          <p:spPr>
            <a:xfrm flipH="1" flipV="1">
              <a:off x="3695067" y="2391335"/>
              <a:ext cx="684437" cy="1"/>
            </a:xfrm>
            <a:prstGeom prst="straightConnector1">
              <a:avLst/>
            </a:prstGeom>
            <a:noFill/>
            <a:ln w="25400" cap="sq" cmpd="sng">
              <a:solidFill>
                <a:srgbClr val="800000"/>
              </a:solidFill>
              <a:bevel/>
              <a:headEnd type="none"/>
              <a:tailEnd type="triangle" w="lg" len="lg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4" name="Connecteur droit avec flèche 33">
              <a:extLst>
                <a:ext uri="{FF2B5EF4-FFF2-40B4-BE49-F238E27FC236}">
                  <a16:creationId xmlns:a16="http://schemas.microsoft.com/office/drawing/2014/main" id="{D32CBC8A-A716-683A-3E7C-EFA2B4EBC454}"/>
                </a:ext>
              </a:extLst>
            </p:cNvPr>
            <p:cNvCxnSpPr/>
            <p:nvPr/>
          </p:nvCxnSpPr>
          <p:spPr>
            <a:xfrm flipV="1">
              <a:off x="3695067" y="2543735"/>
              <a:ext cx="684437" cy="1"/>
            </a:xfrm>
            <a:prstGeom prst="straightConnector1">
              <a:avLst/>
            </a:prstGeom>
            <a:noFill/>
            <a:ln w="25400" cap="sq" cmpd="sng">
              <a:solidFill>
                <a:srgbClr val="800000"/>
              </a:solidFill>
              <a:bevel/>
              <a:headEnd type="none"/>
              <a:tailEnd type="triangle" w="lg" len="lg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5" name="Connecteur droit avec flèche 34">
              <a:extLst>
                <a:ext uri="{FF2B5EF4-FFF2-40B4-BE49-F238E27FC236}">
                  <a16:creationId xmlns:a16="http://schemas.microsoft.com/office/drawing/2014/main" id="{AB32B52C-39EF-4273-F36A-727E0A4E0CCC}"/>
                </a:ext>
              </a:extLst>
            </p:cNvPr>
            <p:cNvCxnSpPr/>
            <p:nvPr/>
          </p:nvCxnSpPr>
          <p:spPr>
            <a:xfrm flipH="1" flipV="1">
              <a:off x="3695067" y="2696135"/>
              <a:ext cx="684437" cy="1"/>
            </a:xfrm>
            <a:prstGeom prst="straightConnector1">
              <a:avLst/>
            </a:prstGeom>
            <a:noFill/>
            <a:ln w="25400" cap="sq" cmpd="sng">
              <a:solidFill>
                <a:srgbClr val="800000"/>
              </a:solidFill>
              <a:bevel/>
              <a:headEnd type="none"/>
              <a:tailEnd type="triangle" w="lg" len="lg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</p:grpSp>
      <p:cxnSp>
        <p:nvCxnSpPr>
          <p:cNvPr id="36" name="Connecteur droit avec flèche 13">
            <a:extLst>
              <a:ext uri="{FF2B5EF4-FFF2-40B4-BE49-F238E27FC236}">
                <a16:creationId xmlns:a16="http://schemas.microsoft.com/office/drawing/2014/main" id="{E8E7DB1E-07DC-EF98-E23C-47A69B444A7B}"/>
              </a:ext>
            </a:extLst>
          </p:cNvPr>
          <p:cNvCxnSpPr>
            <a:stCxn id="39" idx="0"/>
            <a:endCxn id="37" idx="4"/>
          </p:cNvCxnSpPr>
          <p:nvPr/>
        </p:nvCxnSpPr>
        <p:spPr>
          <a:xfrm rot="16200000" flipV="1">
            <a:off x="8227266" y="3273955"/>
            <a:ext cx="773156" cy="1"/>
          </a:xfrm>
          <a:prstGeom prst="curvedConnector3">
            <a:avLst>
              <a:gd name="adj1" fmla="val 50000"/>
            </a:avLst>
          </a:prstGeom>
          <a:noFill/>
          <a:ln w="25400" cmpd="sng">
            <a:solidFill>
              <a:srgbClr val="008000"/>
            </a:solidFill>
            <a:bevel/>
            <a:tailEnd type="triangle" w="lg" len="lg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37" name="Ellipse 36">
            <a:extLst>
              <a:ext uri="{FF2B5EF4-FFF2-40B4-BE49-F238E27FC236}">
                <a16:creationId xmlns:a16="http://schemas.microsoft.com/office/drawing/2014/main" id="{6B0F191C-D529-F6A3-6636-FC8EC099BA8C}"/>
              </a:ext>
            </a:extLst>
          </p:cNvPr>
          <p:cNvSpPr>
            <a:spLocks noChangeAspect="1"/>
          </p:cNvSpPr>
          <p:nvPr/>
        </p:nvSpPr>
        <p:spPr>
          <a:xfrm>
            <a:off x="8010032" y="1679757"/>
            <a:ext cx="1207620" cy="1207620"/>
          </a:xfrm>
          <a:prstGeom prst="ellipse">
            <a:avLst/>
          </a:prstGeom>
          <a:solidFill>
            <a:schemeClr val="bg1"/>
          </a:solidFill>
          <a:ln w="25400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431EE3FC-FCA5-4255-45EC-AB512814E93F}"/>
              </a:ext>
            </a:extLst>
          </p:cNvPr>
          <p:cNvSpPr>
            <a:spLocks noChangeAspect="1"/>
          </p:cNvSpPr>
          <p:nvPr/>
        </p:nvSpPr>
        <p:spPr>
          <a:xfrm>
            <a:off x="6755706" y="2742724"/>
            <a:ext cx="1207620" cy="1207620"/>
          </a:xfrm>
          <a:prstGeom prst="ellipse">
            <a:avLst/>
          </a:prstGeom>
          <a:solidFill>
            <a:schemeClr val="bg1"/>
          </a:solidFill>
          <a:ln w="25400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75A4BD75-CEA5-ABF0-3802-03DB1D2FC1C9}"/>
              </a:ext>
            </a:extLst>
          </p:cNvPr>
          <p:cNvSpPr>
            <a:spLocks noChangeAspect="1"/>
          </p:cNvSpPr>
          <p:nvPr/>
        </p:nvSpPr>
        <p:spPr>
          <a:xfrm>
            <a:off x="8010034" y="3660533"/>
            <a:ext cx="1207620" cy="1207620"/>
          </a:xfrm>
          <a:prstGeom prst="ellipse">
            <a:avLst/>
          </a:prstGeom>
          <a:solidFill>
            <a:schemeClr val="bg1"/>
          </a:solidFill>
          <a:ln w="25400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0" name="Connecteur droit avec flèche 13">
            <a:extLst>
              <a:ext uri="{FF2B5EF4-FFF2-40B4-BE49-F238E27FC236}">
                <a16:creationId xmlns:a16="http://schemas.microsoft.com/office/drawing/2014/main" id="{8F71A49E-2AFF-EF2D-52FE-95EECDF01793}"/>
              </a:ext>
            </a:extLst>
          </p:cNvPr>
          <p:cNvCxnSpPr>
            <a:stCxn id="37" idx="1"/>
            <a:endCxn id="38" idx="0"/>
          </p:cNvCxnSpPr>
          <p:nvPr/>
        </p:nvCxnSpPr>
        <p:spPr>
          <a:xfrm rot="16200000" flipH="1" flipV="1">
            <a:off x="7330143" y="1885981"/>
            <a:ext cx="886115" cy="827368"/>
          </a:xfrm>
          <a:prstGeom prst="curvedConnector3">
            <a:avLst>
              <a:gd name="adj1" fmla="val 783"/>
            </a:avLst>
          </a:prstGeom>
          <a:noFill/>
          <a:ln w="25400" cmpd="sng">
            <a:solidFill>
              <a:srgbClr val="008000"/>
            </a:solidFill>
            <a:tailEnd type="triangle" w="lg" len="lg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41" name="Connecteur droit avec flèche 13">
            <a:extLst>
              <a:ext uri="{FF2B5EF4-FFF2-40B4-BE49-F238E27FC236}">
                <a16:creationId xmlns:a16="http://schemas.microsoft.com/office/drawing/2014/main" id="{287EBFCD-0C7C-4DA5-23AE-830B86D024A0}"/>
              </a:ext>
            </a:extLst>
          </p:cNvPr>
          <p:cNvCxnSpPr>
            <a:stCxn id="38" idx="4"/>
            <a:endCxn id="39" idx="3"/>
          </p:cNvCxnSpPr>
          <p:nvPr/>
        </p:nvCxnSpPr>
        <p:spPr>
          <a:xfrm rot="16200000" flipH="1">
            <a:off x="7402723" y="3907136"/>
            <a:ext cx="740957" cy="827370"/>
          </a:xfrm>
          <a:prstGeom prst="curvedConnector3">
            <a:avLst>
              <a:gd name="adj1" fmla="val 100335"/>
            </a:avLst>
          </a:prstGeom>
          <a:noFill/>
          <a:ln w="25400" cmpd="sng">
            <a:solidFill>
              <a:srgbClr val="008000"/>
            </a:solidFill>
            <a:tailEnd type="triangle" w="lg" len="lg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pic>
        <p:nvPicPr>
          <p:cNvPr id="48" name="Image 47">
            <a:extLst>
              <a:ext uri="{FF2B5EF4-FFF2-40B4-BE49-F238E27FC236}">
                <a16:creationId xmlns:a16="http://schemas.microsoft.com/office/drawing/2014/main" id="{D7973CBE-8055-2A74-206B-D5DFAD5F66B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7209" y="1739836"/>
            <a:ext cx="921648" cy="921648"/>
          </a:xfrm>
          <a:prstGeom prst="rect">
            <a:avLst/>
          </a:prstGeom>
        </p:spPr>
      </p:pic>
      <p:pic>
        <p:nvPicPr>
          <p:cNvPr id="49" name="Image 48">
            <a:extLst>
              <a:ext uri="{FF2B5EF4-FFF2-40B4-BE49-F238E27FC236}">
                <a16:creationId xmlns:a16="http://schemas.microsoft.com/office/drawing/2014/main" id="{36D300CA-A845-A9DB-C173-15DE606B242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9124" y="4040982"/>
            <a:ext cx="707216" cy="446725"/>
          </a:xfrm>
          <a:prstGeom prst="rect">
            <a:avLst/>
          </a:prstGeom>
        </p:spPr>
      </p:pic>
      <p:sp>
        <p:nvSpPr>
          <p:cNvPr id="50" name="Forme libre 49">
            <a:extLst>
              <a:ext uri="{FF2B5EF4-FFF2-40B4-BE49-F238E27FC236}">
                <a16:creationId xmlns:a16="http://schemas.microsoft.com/office/drawing/2014/main" id="{B3BA520E-30A3-CB3E-C1B8-1D40ACE554B1}"/>
              </a:ext>
            </a:extLst>
          </p:cNvPr>
          <p:cNvSpPr/>
          <p:nvPr/>
        </p:nvSpPr>
        <p:spPr>
          <a:xfrm>
            <a:off x="6835874" y="2998245"/>
            <a:ext cx="753370" cy="511686"/>
          </a:xfrm>
          <a:custGeom>
            <a:avLst/>
            <a:gdLst>
              <a:gd name="connsiteX0" fmla="*/ 0 w 2291669"/>
              <a:gd name="connsiteY0" fmla="*/ 1031924 h 1031924"/>
              <a:gd name="connsiteX1" fmla="*/ 782987 w 2291669"/>
              <a:gd name="connsiteY1" fmla="*/ 210778 h 1031924"/>
              <a:gd name="connsiteX2" fmla="*/ 1164932 w 2291669"/>
              <a:gd name="connsiteY2" fmla="*/ 717 h 1031924"/>
              <a:gd name="connsiteX3" fmla="*/ 1508682 w 2291669"/>
              <a:gd name="connsiteY3" fmla="*/ 153489 h 1031924"/>
              <a:gd name="connsiteX4" fmla="*/ 1842884 w 2291669"/>
              <a:gd name="connsiteY4" fmla="*/ 449483 h 1031924"/>
              <a:gd name="connsiteX5" fmla="*/ 2291669 w 2291669"/>
              <a:gd name="connsiteY5" fmla="*/ 1031924 h 1031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91669" h="1031924">
                <a:moveTo>
                  <a:pt x="0" y="1031924"/>
                </a:moveTo>
                <a:cubicBezTo>
                  <a:pt x="294416" y="707285"/>
                  <a:pt x="588832" y="382646"/>
                  <a:pt x="782987" y="210778"/>
                </a:cubicBezTo>
                <a:cubicBezTo>
                  <a:pt x="977142" y="38910"/>
                  <a:pt x="1043983" y="10265"/>
                  <a:pt x="1164932" y="717"/>
                </a:cubicBezTo>
                <a:cubicBezTo>
                  <a:pt x="1285881" y="-8831"/>
                  <a:pt x="1395690" y="78695"/>
                  <a:pt x="1508682" y="153489"/>
                </a:cubicBezTo>
                <a:cubicBezTo>
                  <a:pt x="1621674" y="228283"/>
                  <a:pt x="1712386" y="303077"/>
                  <a:pt x="1842884" y="449483"/>
                </a:cubicBezTo>
                <a:cubicBezTo>
                  <a:pt x="1973382" y="595889"/>
                  <a:pt x="2291669" y="1031924"/>
                  <a:pt x="2291669" y="1031924"/>
                </a:cubicBezTo>
              </a:path>
            </a:pathLst>
          </a:custGeom>
          <a:solidFill>
            <a:schemeClr val="tx1"/>
          </a:solidFill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Forme libre 50">
            <a:extLst>
              <a:ext uri="{FF2B5EF4-FFF2-40B4-BE49-F238E27FC236}">
                <a16:creationId xmlns:a16="http://schemas.microsoft.com/office/drawing/2014/main" id="{7F6E6346-AD2B-8A7F-CEA3-71ED9CA2DC1A}"/>
              </a:ext>
            </a:extLst>
          </p:cNvPr>
          <p:cNvSpPr/>
          <p:nvPr/>
        </p:nvSpPr>
        <p:spPr>
          <a:xfrm>
            <a:off x="7278166" y="3139256"/>
            <a:ext cx="604993" cy="375388"/>
          </a:xfrm>
          <a:custGeom>
            <a:avLst/>
            <a:gdLst>
              <a:gd name="connsiteX0" fmla="*/ 0 w 2291669"/>
              <a:gd name="connsiteY0" fmla="*/ 1031924 h 1031924"/>
              <a:gd name="connsiteX1" fmla="*/ 782987 w 2291669"/>
              <a:gd name="connsiteY1" fmla="*/ 210778 h 1031924"/>
              <a:gd name="connsiteX2" fmla="*/ 1164932 w 2291669"/>
              <a:gd name="connsiteY2" fmla="*/ 717 h 1031924"/>
              <a:gd name="connsiteX3" fmla="*/ 1508682 w 2291669"/>
              <a:gd name="connsiteY3" fmla="*/ 153489 h 1031924"/>
              <a:gd name="connsiteX4" fmla="*/ 1842884 w 2291669"/>
              <a:gd name="connsiteY4" fmla="*/ 449483 h 1031924"/>
              <a:gd name="connsiteX5" fmla="*/ 2291669 w 2291669"/>
              <a:gd name="connsiteY5" fmla="*/ 1031924 h 1031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91669" h="1031924">
                <a:moveTo>
                  <a:pt x="0" y="1031924"/>
                </a:moveTo>
                <a:cubicBezTo>
                  <a:pt x="294416" y="707285"/>
                  <a:pt x="588832" y="382646"/>
                  <a:pt x="782987" y="210778"/>
                </a:cubicBezTo>
                <a:cubicBezTo>
                  <a:pt x="977142" y="38910"/>
                  <a:pt x="1043983" y="10265"/>
                  <a:pt x="1164932" y="717"/>
                </a:cubicBezTo>
                <a:cubicBezTo>
                  <a:pt x="1285881" y="-8831"/>
                  <a:pt x="1395690" y="78695"/>
                  <a:pt x="1508682" y="153489"/>
                </a:cubicBezTo>
                <a:cubicBezTo>
                  <a:pt x="1621674" y="228283"/>
                  <a:pt x="1712386" y="303077"/>
                  <a:pt x="1842884" y="449483"/>
                </a:cubicBezTo>
                <a:cubicBezTo>
                  <a:pt x="1973382" y="595889"/>
                  <a:pt x="2291669" y="1031924"/>
                  <a:pt x="2291669" y="1031924"/>
                </a:cubicBezTo>
              </a:path>
            </a:pathLst>
          </a:custGeom>
          <a:solidFill>
            <a:schemeClr val="tx1"/>
          </a:solidFill>
          <a:ln w="127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F1F1FAF0-297E-FFB9-7DCF-04A0077CC4FB}"/>
              </a:ext>
            </a:extLst>
          </p:cNvPr>
          <p:cNvSpPr txBox="1"/>
          <p:nvPr/>
        </p:nvSpPr>
        <p:spPr>
          <a:xfrm>
            <a:off x="76923" y="5501008"/>
            <a:ext cx="47574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200" b="1" dirty="0">
                <a:solidFill>
                  <a:srgbClr val="008000"/>
                </a:solidFill>
              </a:rPr>
              <a:t>Description de la succession des activités de l’amont à l’aval </a:t>
            </a:r>
            <a:r>
              <a:rPr lang="fr-FR" b="1" dirty="0">
                <a:solidFill>
                  <a:srgbClr val="008000"/>
                </a:solidFill>
              </a:rPr>
              <a:t>(production, transport, transformation, stockage, consommation…)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510A185-77B2-2E0E-B21F-28ABFDF9E3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1435" y="1782104"/>
            <a:ext cx="1114380" cy="79958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0BE21A5-BF44-9BAD-D563-A10D3BC7EC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7508" y="2277135"/>
            <a:ext cx="878251" cy="152591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9B2F951-F777-E6DD-16DE-9485B206CE7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77480" y="3976349"/>
            <a:ext cx="1182077" cy="1065604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5D5C5361-792B-4B0C-DF66-831387F8EE85}"/>
              </a:ext>
            </a:extLst>
          </p:cNvPr>
          <p:cNvSpPr txBox="1"/>
          <p:nvPr/>
        </p:nvSpPr>
        <p:spPr>
          <a:xfrm>
            <a:off x="2202557" y="148455"/>
            <a:ext cx="373195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200" b="1" dirty="0">
                <a:solidFill>
                  <a:srgbClr val="008000"/>
                </a:solidFill>
              </a:rPr>
              <a:t>Caractérisation des échanges avec l’environnement </a:t>
            </a:r>
            <a:r>
              <a:rPr lang="fr-FR" b="1" dirty="0">
                <a:solidFill>
                  <a:srgbClr val="008000"/>
                </a:solidFill>
              </a:rPr>
              <a:t>(ressources, émissions)</a:t>
            </a:r>
          </a:p>
        </p:txBody>
      </p:sp>
      <p:cxnSp>
        <p:nvCxnSpPr>
          <p:cNvPr id="12" name="Connecteur en angle 53">
            <a:extLst>
              <a:ext uri="{FF2B5EF4-FFF2-40B4-BE49-F238E27FC236}">
                <a16:creationId xmlns:a16="http://schemas.microsoft.com/office/drawing/2014/main" id="{E2496F03-33A9-699B-3034-979242EA7B4E}"/>
              </a:ext>
            </a:extLst>
          </p:cNvPr>
          <p:cNvCxnSpPr/>
          <p:nvPr/>
        </p:nvCxnSpPr>
        <p:spPr>
          <a:xfrm>
            <a:off x="6057204" y="2188353"/>
            <a:ext cx="1889438" cy="0"/>
          </a:xfrm>
          <a:prstGeom prst="straightConnector1">
            <a:avLst/>
          </a:prstGeom>
          <a:ln w="88900" cmpd="sng">
            <a:solidFill>
              <a:srgbClr val="00009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Parenthèse fermante 22">
            <a:extLst>
              <a:ext uri="{FF2B5EF4-FFF2-40B4-BE49-F238E27FC236}">
                <a16:creationId xmlns:a16="http://schemas.microsoft.com/office/drawing/2014/main" id="{D6BDC8DB-A317-4DD6-EB38-E28401B667B2}"/>
              </a:ext>
            </a:extLst>
          </p:cNvPr>
          <p:cNvSpPr/>
          <p:nvPr/>
        </p:nvSpPr>
        <p:spPr>
          <a:xfrm>
            <a:off x="5732034" y="1398587"/>
            <a:ext cx="348735" cy="3777555"/>
          </a:xfrm>
          <a:prstGeom prst="rightBracket">
            <a:avLst>
              <a:gd name="adj" fmla="val 67792"/>
            </a:avLst>
          </a:prstGeom>
          <a:ln w="88900" cmpd="sng">
            <a:solidFill>
              <a:srgbClr val="00009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4" name="Connecteur en angle 53">
            <a:extLst>
              <a:ext uri="{FF2B5EF4-FFF2-40B4-BE49-F238E27FC236}">
                <a16:creationId xmlns:a16="http://schemas.microsoft.com/office/drawing/2014/main" id="{09334917-1A3B-AC9B-39D7-229E9B58EF8D}"/>
              </a:ext>
            </a:extLst>
          </p:cNvPr>
          <p:cNvCxnSpPr/>
          <p:nvPr/>
        </p:nvCxnSpPr>
        <p:spPr>
          <a:xfrm>
            <a:off x="6057204" y="4169129"/>
            <a:ext cx="1889438" cy="21598"/>
          </a:xfrm>
          <a:prstGeom prst="straightConnector1">
            <a:avLst/>
          </a:prstGeom>
          <a:ln w="88900" cmpd="sng">
            <a:solidFill>
              <a:srgbClr val="00009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en angle 53">
            <a:extLst>
              <a:ext uri="{FF2B5EF4-FFF2-40B4-BE49-F238E27FC236}">
                <a16:creationId xmlns:a16="http://schemas.microsoft.com/office/drawing/2014/main" id="{F1BFE0E4-6E68-ED01-D3D1-15E42FBB748F}"/>
              </a:ext>
            </a:extLst>
          </p:cNvPr>
          <p:cNvCxnSpPr/>
          <p:nvPr/>
        </p:nvCxnSpPr>
        <p:spPr>
          <a:xfrm>
            <a:off x="6057204" y="3251320"/>
            <a:ext cx="636828" cy="0"/>
          </a:xfrm>
          <a:prstGeom prst="straightConnector1">
            <a:avLst/>
          </a:prstGeom>
          <a:ln w="88900" cmpd="sng">
            <a:solidFill>
              <a:srgbClr val="00009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ZoneTexte 56">
            <a:extLst>
              <a:ext uri="{FF2B5EF4-FFF2-40B4-BE49-F238E27FC236}">
                <a16:creationId xmlns:a16="http://schemas.microsoft.com/office/drawing/2014/main" id="{852023E2-5C94-E246-6A71-3411D89CAC88}"/>
              </a:ext>
            </a:extLst>
          </p:cNvPr>
          <p:cNvSpPr txBox="1"/>
          <p:nvPr/>
        </p:nvSpPr>
        <p:spPr>
          <a:xfrm>
            <a:off x="9354829" y="2192975"/>
            <a:ext cx="257637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FR"/>
            </a:defPPr>
            <a:lvl1pPr algn="r">
              <a:defRPr sz="2400" b="1">
                <a:solidFill>
                  <a:srgbClr val="008000"/>
                </a:solidFill>
              </a:defRPr>
            </a:lvl1pPr>
          </a:lstStyle>
          <a:p>
            <a:r>
              <a:rPr lang="fr-FR" sz="2200" dirty="0"/>
              <a:t>Quantification des impacts sur une quinzaine d’indicateurs environnementaux</a:t>
            </a:r>
          </a:p>
        </p:txBody>
      </p:sp>
      <p:pic>
        <p:nvPicPr>
          <p:cNvPr id="58" name="Image 57">
            <a:extLst>
              <a:ext uri="{FF2B5EF4-FFF2-40B4-BE49-F238E27FC236}">
                <a16:creationId xmlns:a16="http://schemas.microsoft.com/office/drawing/2014/main" id="{351A05BA-3F80-E611-16A6-BE58AAF3B22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46368" y="4487707"/>
            <a:ext cx="677820" cy="977961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82CC5B76-8394-999F-E96D-CCFC5A60DFFA}"/>
              </a:ext>
            </a:extLst>
          </p:cNvPr>
          <p:cNvSpPr txBox="1"/>
          <p:nvPr/>
        </p:nvSpPr>
        <p:spPr>
          <a:xfrm>
            <a:off x="3840548" y="3402467"/>
            <a:ext cx="1624517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CO2, méthane, Particules fines…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A8033E5-3DC3-A78E-FEF0-66D5E37E6CB1}"/>
              </a:ext>
            </a:extLst>
          </p:cNvPr>
          <p:cNvSpPr txBox="1"/>
          <p:nvPr/>
        </p:nvSpPr>
        <p:spPr>
          <a:xfrm>
            <a:off x="3856821" y="2139987"/>
            <a:ext cx="1406795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Energie, eau, terres…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6D7CFFF-55CB-05BD-9F70-45C37198829B}"/>
              </a:ext>
            </a:extLst>
          </p:cNvPr>
          <p:cNvSpPr txBox="1"/>
          <p:nvPr/>
        </p:nvSpPr>
        <p:spPr>
          <a:xfrm>
            <a:off x="6755706" y="311727"/>
            <a:ext cx="501373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dirty="0"/>
              <a:t>Les 3 composantes de l’ACV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EA6348D-A2C7-E182-59B5-D1B62F4FAEC2}"/>
              </a:ext>
            </a:extLst>
          </p:cNvPr>
          <p:cNvSpPr txBox="1"/>
          <p:nvPr/>
        </p:nvSpPr>
        <p:spPr>
          <a:xfrm>
            <a:off x="7075756" y="5656037"/>
            <a:ext cx="4558145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/>
              <a:t>Bases de données (arrière-plan ; générique…)</a:t>
            </a:r>
          </a:p>
          <a:p>
            <a:r>
              <a:rPr lang="fr-FR" b="1" dirty="0"/>
              <a:t>(</a:t>
            </a:r>
            <a:r>
              <a:rPr lang="fr-FR" b="1" dirty="0" err="1"/>
              <a:t>AgriBalyse</a:t>
            </a:r>
            <a:r>
              <a:rPr lang="fr-FR" b="1" dirty="0"/>
              <a:t>, Eco </a:t>
            </a:r>
            <a:r>
              <a:rPr lang="fr-FR" b="1" dirty="0" err="1"/>
              <a:t>Invent</a:t>
            </a:r>
            <a:r>
              <a:rPr lang="fr-FR" b="1" dirty="0"/>
              <a:t>...)</a:t>
            </a:r>
          </a:p>
        </p:txBody>
      </p:sp>
    </p:spTree>
    <p:extLst>
      <p:ext uri="{BB962C8B-B14F-4D97-AF65-F5344CB8AC3E}">
        <p14:creationId xmlns:p14="http://schemas.microsoft.com/office/powerpoint/2010/main" val="2744348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7" grpId="0" animBg="1"/>
      <p:bldP spid="38" grpId="0" animBg="1"/>
      <p:bldP spid="39" grpId="0" animBg="1"/>
      <p:bldP spid="50" grpId="0" animBg="1"/>
      <p:bldP spid="51" grpId="0" animBg="1"/>
      <p:bldP spid="53" grpId="0"/>
      <p:bldP spid="11" grpId="0"/>
      <p:bldP spid="23" grpId="0" animBg="1"/>
      <p:bldP spid="57" grpId="0"/>
      <p:bldP spid="2" grpId="0" animBg="1"/>
      <p:bldP spid="4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77345731-4A3B-1749-B8B9-D9ED2CA8A303}"/>
              </a:ext>
            </a:extLst>
          </p:cNvPr>
          <p:cNvSpPr txBox="1">
            <a:spLocks/>
          </p:cNvSpPr>
          <p:nvPr/>
        </p:nvSpPr>
        <p:spPr>
          <a:xfrm>
            <a:off x="2975533" y="11547"/>
            <a:ext cx="7344000" cy="67522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fr-FR"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5C51975-DD90-CC69-085D-A07453E88E28}"/>
              </a:ext>
            </a:extLst>
          </p:cNvPr>
          <p:cNvSpPr txBox="1"/>
          <p:nvPr/>
        </p:nvSpPr>
        <p:spPr>
          <a:xfrm>
            <a:off x="186009" y="306435"/>
            <a:ext cx="3336419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b="1" dirty="0"/>
              <a:t>Avantages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0AA8F57-A82D-D02C-0D83-999DC836BACC}"/>
              </a:ext>
            </a:extLst>
          </p:cNvPr>
          <p:cNvSpPr txBox="1"/>
          <p:nvPr/>
        </p:nvSpPr>
        <p:spPr>
          <a:xfrm>
            <a:off x="3848890" y="1716163"/>
            <a:ext cx="8231892" cy="34086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fr-FR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Evaluation sur </a:t>
            </a:r>
            <a:r>
              <a:rPr lang="fr-FR" sz="2000" b="1" u="sng" dirty="0"/>
              <a:t>l’ensemble du cycle de vie </a:t>
            </a:r>
            <a:r>
              <a:rPr lang="fr-FR" sz="2000" dirty="0"/>
              <a:t>du produit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05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Leviers d’action tout au long des filières pour des </a:t>
            </a:r>
            <a:r>
              <a:rPr lang="fr-FR" sz="2000" b="1" u="sng" dirty="0"/>
              <a:t>améliorations incrémentales à tous les niveaux </a:t>
            </a:r>
            <a:r>
              <a:rPr lang="fr-FR" sz="2000" dirty="0"/>
              <a:t>(agriculture, industrie, logistique…)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1" u="sng" dirty="0"/>
              <a:t>Flexible</a:t>
            </a:r>
            <a:r>
              <a:rPr lang="fr-FR" sz="2000" dirty="0"/>
              <a:t> en fonction des objectifs des évaluations : </a:t>
            </a:r>
          </a:p>
          <a:p>
            <a:r>
              <a:rPr lang="fr-FR" sz="2000" dirty="0"/>
              <a:t>	Ex : choix de l’Unité fonctionnelle (/kg, /ha, …)</a:t>
            </a:r>
          </a:p>
          <a:p>
            <a:endParaRPr lang="fr-FR" sz="9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1" u="sng" dirty="0"/>
              <a:t>Additivité</a:t>
            </a:r>
            <a:r>
              <a:rPr lang="fr-FR" sz="2000" dirty="0"/>
              <a:t> (éviter les transferts d’impacts)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11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1" u="sng" dirty="0"/>
              <a:t>Cadre évolutif : </a:t>
            </a:r>
            <a:r>
              <a:rPr lang="fr-FR" sz="2000" dirty="0"/>
              <a:t>Intégration progressive des connaissances, mais avec un temps de latence pour leur opérationnalisation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BA53D96-420D-8B30-46F4-EB3A990743C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981" r="59595"/>
          <a:stretch/>
        </p:blipFill>
        <p:spPr>
          <a:xfrm>
            <a:off x="755073" y="1435909"/>
            <a:ext cx="2514284" cy="5273121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D7497030-881D-8DA2-FD05-56BEE24896FC}"/>
              </a:ext>
            </a:extLst>
          </p:cNvPr>
          <p:cNvSpPr txBox="1"/>
          <p:nvPr/>
        </p:nvSpPr>
        <p:spPr>
          <a:xfrm>
            <a:off x="418337" y="1051963"/>
            <a:ext cx="2273029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/>
              <a:t>Indicateurs d’impacts</a:t>
            </a:r>
          </a:p>
        </p:txBody>
      </p:sp>
    </p:spTree>
    <p:extLst>
      <p:ext uri="{BB962C8B-B14F-4D97-AF65-F5344CB8AC3E}">
        <p14:creationId xmlns:p14="http://schemas.microsoft.com/office/powerpoint/2010/main" val="977762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81C14FB3-5034-0479-9869-B81538BC3144}"/>
              </a:ext>
            </a:extLst>
          </p:cNvPr>
          <p:cNvSpPr txBox="1"/>
          <p:nvPr/>
        </p:nvSpPr>
        <p:spPr>
          <a:xfrm>
            <a:off x="-178795" y="2076174"/>
            <a:ext cx="9210452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	- Caractérisation des systèmes de production « non dominants » 	(extensifs, agroécologiques, bio…)</a:t>
            </a:r>
          </a:p>
          <a:p>
            <a:endParaRPr lang="fr-FR" sz="1100" dirty="0"/>
          </a:p>
          <a:p>
            <a:r>
              <a:rPr lang="fr-FR" sz="2000" dirty="0"/>
              <a:t>	- Intégration de connaissances (Ex : stockage du carbone dans les sols)</a:t>
            </a:r>
          </a:p>
        </p:txBody>
      </p:sp>
      <p:sp>
        <p:nvSpPr>
          <p:cNvPr id="8" name="Rectangle à coins arrondis 10">
            <a:extLst>
              <a:ext uri="{FF2B5EF4-FFF2-40B4-BE49-F238E27FC236}">
                <a16:creationId xmlns:a16="http://schemas.microsoft.com/office/drawing/2014/main" id="{F1C6E33C-C119-C998-EA0A-B3C83FCB7E91}"/>
              </a:ext>
            </a:extLst>
          </p:cNvPr>
          <p:cNvSpPr/>
          <p:nvPr/>
        </p:nvSpPr>
        <p:spPr>
          <a:xfrm>
            <a:off x="8627166" y="1876331"/>
            <a:ext cx="2883340" cy="118493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solidFill>
                  <a:schemeClr val="tx1"/>
                </a:solidFill>
              </a:rPr>
              <a:t>GIS </a:t>
            </a:r>
            <a:r>
              <a:rPr lang="fr-FR" sz="2000" dirty="0" err="1">
                <a:solidFill>
                  <a:schemeClr val="tx1"/>
                </a:solidFill>
              </a:rPr>
              <a:t>Revalim</a:t>
            </a:r>
            <a:endParaRPr lang="fr-FR" sz="2000" dirty="0">
              <a:solidFill>
                <a:schemeClr val="tx1"/>
              </a:solidFill>
            </a:endParaRPr>
          </a:p>
          <a:p>
            <a:pPr algn="ctr"/>
            <a:r>
              <a:rPr lang="fr-FR" sz="2000" dirty="0" err="1">
                <a:solidFill>
                  <a:schemeClr val="tx1"/>
                </a:solidFill>
              </a:rPr>
              <a:t>Ademe</a:t>
            </a:r>
            <a:r>
              <a:rPr lang="fr-FR" sz="2000" dirty="0">
                <a:solidFill>
                  <a:schemeClr val="tx1"/>
                </a:solidFill>
              </a:rPr>
              <a:t>, INRAE, ACTA, ACTIA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2CFD9BD-E086-5A9D-E9FC-95A8E30D9B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3085" y="839619"/>
            <a:ext cx="1142005" cy="1036712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B81E3933-21F4-6533-FEB9-6EAA1FC6D5C7}"/>
              </a:ext>
            </a:extLst>
          </p:cNvPr>
          <p:cNvSpPr txBox="1"/>
          <p:nvPr/>
        </p:nvSpPr>
        <p:spPr>
          <a:xfrm>
            <a:off x="402449" y="1418461"/>
            <a:ext cx="6817395" cy="4308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en-FR"/>
            </a:defPPr>
            <a:lvl1pPr>
              <a:defRPr sz="2200"/>
            </a:lvl1pPr>
          </a:lstStyle>
          <a:p>
            <a:r>
              <a:rPr lang="fr-FR" dirty="0"/>
              <a:t>Incomplétude des Bases de données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4BDFC3C-712C-F583-C8D7-F7771DB1792B}"/>
              </a:ext>
            </a:extLst>
          </p:cNvPr>
          <p:cNvSpPr txBox="1"/>
          <p:nvPr/>
        </p:nvSpPr>
        <p:spPr>
          <a:xfrm>
            <a:off x="792645" y="4664294"/>
            <a:ext cx="114792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FR"/>
            </a:defPPr>
            <a:lvl1pPr>
              <a:defRPr sz="2000"/>
            </a:lvl1pPr>
          </a:lstStyle>
          <a:p>
            <a:r>
              <a:rPr lang="fr-FR" dirty="0"/>
              <a:t>- Impacts des pesticides sur </a:t>
            </a:r>
            <a:r>
              <a:rPr lang="fr-FR" dirty="0" err="1"/>
              <a:t>tox</a:t>
            </a:r>
            <a:r>
              <a:rPr lang="fr-FR" dirty="0"/>
              <a:t>/</a:t>
            </a:r>
            <a:r>
              <a:rPr lang="fr-FR" dirty="0" err="1"/>
              <a:t>ecotox</a:t>
            </a:r>
            <a:r>
              <a:rPr lang="fr-FR" dirty="0"/>
              <a:t> (substances non caractérisées, manque de tests d’</a:t>
            </a:r>
            <a:r>
              <a:rPr lang="fr-FR" dirty="0" err="1"/>
              <a:t>ecotoxicité</a:t>
            </a:r>
            <a:r>
              <a:rPr lang="fr-FR" dirty="0"/>
              <a:t> terrestre)</a:t>
            </a:r>
          </a:p>
          <a:p>
            <a:endParaRPr lang="fr-FR" dirty="0"/>
          </a:p>
          <a:p>
            <a:r>
              <a:rPr lang="fr-FR" dirty="0"/>
              <a:t>- Enjeux émergents pas encore intégrés dans le cadre d’évaluation (microplastique par exemple)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2CBFC02-391A-F806-328A-F28995EF258C}"/>
              </a:ext>
            </a:extLst>
          </p:cNvPr>
          <p:cNvSpPr txBox="1"/>
          <p:nvPr/>
        </p:nvSpPr>
        <p:spPr>
          <a:xfrm>
            <a:off x="469030" y="501828"/>
            <a:ext cx="4754134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fr-FR" sz="2400" b="1" dirty="0"/>
              <a:t>Limites et points de débat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06CCDE6-FBB5-3F64-7DB1-200C1FB30A03}"/>
              </a:ext>
            </a:extLst>
          </p:cNvPr>
          <p:cNvSpPr txBox="1"/>
          <p:nvPr/>
        </p:nvSpPr>
        <p:spPr>
          <a:xfrm>
            <a:off x="402449" y="3874715"/>
            <a:ext cx="6817395" cy="4308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en-FR"/>
            </a:defPPr>
            <a:lvl1pPr>
              <a:defRPr sz="2200"/>
            </a:lvl1pPr>
          </a:lstStyle>
          <a:p>
            <a:r>
              <a:rPr lang="fr-FR" dirty="0"/>
              <a:t>Incomplétude des connaissances disponibles</a:t>
            </a:r>
          </a:p>
        </p:txBody>
      </p:sp>
    </p:spTree>
    <p:extLst>
      <p:ext uri="{BB962C8B-B14F-4D97-AF65-F5344CB8AC3E}">
        <p14:creationId xmlns:p14="http://schemas.microsoft.com/office/powerpoint/2010/main" val="2581314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11" grpId="0" animBg="1"/>
      <p:bldP spid="12" grpId="0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5A26774E-99B3-16D1-7010-BE0A5DEC2843}"/>
              </a:ext>
            </a:extLst>
          </p:cNvPr>
          <p:cNvSpPr txBox="1"/>
          <p:nvPr/>
        </p:nvSpPr>
        <p:spPr>
          <a:xfrm>
            <a:off x="1956102" y="4850232"/>
            <a:ext cx="8965635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/>
              <a:t>Apporter des correctifs / compléments au cadre standard ACV actuel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F6C69A5-22A5-4FE0-C999-286AF945F6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9559" y="1494845"/>
            <a:ext cx="5069649" cy="221245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013DFD51-190B-636F-D6E6-D86D99CCE1FA}"/>
              </a:ext>
            </a:extLst>
          </p:cNvPr>
          <p:cNvSpPr txBox="1"/>
          <p:nvPr/>
        </p:nvSpPr>
        <p:spPr>
          <a:xfrm>
            <a:off x="374290" y="409504"/>
            <a:ext cx="11584471" cy="4308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200" dirty="0"/>
              <a:t>Capacité à rendre compte des bénéfices des systèmes de production extensifs (</a:t>
            </a:r>
            <a:r>
              <a:rPr lang="fr-FR" sz="2200" dirty="0" err="1"/>
              <a:t>agrécologie</a:t>
            </a:r>
            <a:r>
              <a:rPr lang="fr-FR" sz="2200" dirty="0"/>
              <a:t>, bio…) ?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9CE00CE-A9E8-4AFD-7C20-BE75E03FB617}"/>
              </a:ext>
            </a:extLst>
          </p:cNvPr>
          <p:cNvSpPr txBox="1"/>
          <p:nvPr/>
        </p:nvSpPr>
        <p:spPr>
          <a:xfrm>
            <a:off x="-32684" y="991965"/>
            <a:ext cx="6822339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FR"/>
            </a:defPPr>
            <a:lvl2pPr marL="800100" lvl="1" indent="-342900">
              <a:buFont typeface="Arial" panose="020B0604020202020204" pitchFamily="34" charset="0"/>
              <a:buChar char="•"/>
              <a:defRPr sz="2000"/>
            </a:lvl2pPr>
          </a:lstStyle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r>
              <a:rPr lang="fr-FR" dirty="0"/>
              <a:t>Tension entre dimension « verticale » de l’ACV par produit et la dimension « horizontale » de certains mécanismes affectant la biodiversité</a:t>
            </a:r>
          </a:p>
          <a:p>
            <a:pPr lvl="1"/>
            <a:endParaRPr lang="fr-FR" dirty="0"/>
          </a:p>
          <a:p>
            <a:pPr lvl="1"/>
            <a:r>
              <a:rPr lang="fr-FR" dirty="0"/>
              <a:t>La question de l’unité fonctionnelle (/Kg ou /ha)</a:t>
            </a:r>
          </a:p>
          <a:p>
            <a:pPr lvl="1"/>
            <a:endParaRPr lang="fr-FR" dirty="0"/>
          </a:p>
          <a:p>
            <a:pPr lvl="1"/>
            <a:r>
              <a:rPr lang="fr-FR" dirty="0"/>
              <a:t>La nécessité de mieux intégrer les enjeux de biodiversité associés aux pratiques agricoles et à l’organisation spatiale de la production</a:t>
            </a:r>
          </a:p>
        </p:txBody>
      </p:sp>
      <p:cxnSp>
        <p:nvCxnSpPr>
          <p:cNvPr id="6" name="Connecteur : en angle 5">
            <a:extLst>
              <a:ext uri="{FF2B5EF4-FFF2-40B4-BE49-F238E27FC236}">
                <a16:creationId xmlns:a16="http://schemas.microsoft.com/office/drawing/2014/main" id="{F3DE93EA-47A8-8283-52C0-75E2C9E417B3}"/>
              </a:ext>
            </a:extLst>
          </p:cNvPr>
          <p:cNvCxnSpPr>
            <a:cxnSpLocks/>
          </p:cNvCxnSpPr>
          <p:nvPr/>
        </p:nvCxnSpPr>
        <p:spPr>
          <a:xfrm flipV="1">
            <a:off x="1117189" y="5011388"/>
            <a:ext cx="747237" cy="615586"/>
          </a:xfrm>
          <a:prstGeom prst="bentConnector3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 : en angle 8">
            <a:extLst>
              <a:ext uri="{FF2B5EF4-FFF2-40B4-BE49-F238E27FC236}">
                <a16:creationId xmlns:a16="http://schemas.microsoft.com/office/drawing/2014/main" id="{864E06F6-84D0-E385-F18E-59735BB5ACDA}"/>
              </a:ext>
            </a:extLst>
          </p:cNvPr>
          <p:cNvCxnSpPr>
            <a:cxnSpLocks/>
          </p:cNvCxnSpPr>
          <p:nvPr/>
        </p:nvCxnSpPr>
        <p:spPr>
          <a:xfrm>
            <a:off x="1117189" y="5626974"/>
            <a:ext cx="753175" cy="666949"/>
          </a:xfrm>
          <a:prstGeom prst="bentConnector3">
            <a:avLst>
              <a:gd name="adj1" fmla="val 50000"/>
            </a:avLst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>
            <a:extLst>
              <a:ext uri="{FF2B5EF4-FFF2-40B4-BE49-F238E27FC236}">
                <a16:creationId xmlns:a16="http://schemas.microsoft.com/office/drawing/2014/main" id="{1738DDAD-3D9C-3EC4-CE01-54D30D9EB676}"/>
              </a:ext>
            </a:extLst>
          </p:cNvPr>
          <p:cNvSpPr txBox="1"/>
          <p:nvPr/>
        </p:nvSpPr>
        <p:spPr>
          <a:xfrm>
            <a:off x="1956101" y="6052146"/>
            <a:ext cx="4403135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/>
              <a:t>Autres approches que l’ACV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88E35006-06D5-D995-C37A-7680B6D38426}"/>
              </a:ext>
            </a:extLst>
          </p:cNvPr>
          <p:cNvSpPr txBox="1"/>
          <p:nvPr/>
        </p:nvSpPr>
        <p:spPr>
          <a:xfrm>
            <a:off x="679862" y="5252563"/>
            <a:ext cx="5403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89073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19" grpId="0" animBg="1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03EFF1A-3770-407F-8C8E-1FF7B52CEC6D}"/>
              </a:ext>
            </a:extLst>
          </p:cNvPr>
          <p:cNvPicPr/>
          <p:nvPr/>
        </p:nvPicPr>
        <p:blipFill rotWithShape="1">
          <a:blip r:embed="rId2"/>
          <a:srcRect l="11156" r="59397" b="92528"/>
          <a:stretch/>
        </p:blipFill>
        <p:spPr>
          <a:xfrm>
            <a:off x="2766296" y="2399498"/>
            <a:ext cx="2072574" cy="33609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CB1F29B8-B39E-4EE4-BD5B-D253FC3C673F}"/>
              </a:ext>
            </a:extLst>
          </p:cNvPr>
          <p:cNvSpPr txBox="1"/>
          <p:nvPr/>
        </p:nvSpPr>
        <p:spPr>
          <a:xfrm>
            <a:off x="1337576" y="1695578"/>
            <a:ext cx="2065182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Indicateurs ACV</a:t>
            </a:r>
            <a:endParaRPr lang="fr-FR" sz="1000" b="1" dirty="0"/>
          </a:p>
        </p:txBody>
      </p:sp>
      <p:sp>
        <p:nvSpPr>
          <p:cNvPr id="5" name="Accolade fermante 4">
            <a:extLst>
              <a:ext uri="{FF2B5EF4-FFF2-40B4-BE49-F238E27FC236}">
                <a16:creationId xmlns:a16="http://schemas.microsoft.com/office/drawing/2014/main" id="{BAE231FB-DF97-4450-8B9F-041541D0CD1A}"/>
              </a:ext>
            </a:extLst>
          </p:cNvPr>
          <p:cNvSpPr/>
          <p:nvPr/>
        </p:nvSpPr>
        <p:spPr>
          <a:xfrm>
            <a:off x="5181132" y="2271018"/>
            <a:ext cx="572653" cy="437803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6AC3456-755F-4B4C-95D0-0C955BCE04C9}"/>
              </a:ext>
            </a:extLst>
          </p:cNvPr>
          <p:cNvSpPr txBox="1"/>
          <p:nvPr/>
        </p:nvSpPr>
        <p:spPr>
          <a:xfrm>
            <a:off x="6805815" y="4275371"/>
            <a:ext cx="1586912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Score ACV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0056791" y="2712783"/>
            <a:ext cx="1281128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Score pour l’affichage</a:t>
            </a:r>
          </a:p>
        </p:txBody>
      </p:sp>
      <p:sp>
        <p:nvSpPr>
          <p:cNvPr id="7" name="Flèche droite 6"/>
          <p:cNvSpPr/>
          <p:nvPr/>
        </p:nvSpPr>
        <p:spPr>
          <a:xfrm>
            <a:off x="5871978" y="4275371"/>
            <a:ext cx="620126" cy="454699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5113854" y="5102388"/>
            <a:ext cx="1851489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/>
              <a:t>Normalisation</a:t>
            </a:r>
          </a:p>
          <a:p>
            <a:r>
              <a:rPr lang="fr-FR" b="1" dirty="0"/>
              <a:t>Pondérations</a:t>
            </a:r>
          </a:p>
        </p:txBody>
      </p:sp>
      <p:cxnSp>
        <p:nvCxnSpPr>
          <p:cNvPr id="12" name="Connecteur en angle 11"/>
          <p:cNvCxnSpPr>
            <a:cxnSpLocks/>
            <a:stCxn id="6" idx="3"/>
            <a:endCxn id="11" idx="1"/>
          </p:cNvCxnSpPr>
          <p:nvPr/>
        </p:nvCxnSpPr>
        <p:spPr>
          <a:xfrm flipV="1">
            <a:off x="8392727" y="3035949"/>
            <a:ext cx="1664064" cy="1424088"/>
          </a:xfrm>
          <a:prstGeom prst="bentConnector3">
            <a:avLst>
              <a:gd name="adj1" fmla="val 53823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en angle 17"/>
          <p:cNvCxnSpPr>
            <a:cxnSpLocks/>
            <a:endCxn id="11" idx="1"/>
          </p:cNvCxnSpPr>
          <p:nvPr/>
        </p:nvCxnSpPr>
        <p:spPr>
          <a:xfrm>
            <a:off x="8531750" y="1704683"/>
            <a:ext cx="1525041" cy="1331266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>
            <a:extLst>
              <a:ext uri="{FF2B5EF4-FFF2-40B4-BE49-F238E27FC236}">
                <a16:creationId xmlns:a16="http://schemas.microsoft.com/office/drawing/2014/main" id="{003EFF1A-3770-407F-8C8E-1FF7B52CEC6D}"/>
              </a:ext>
            </a:extLst>
          </p:cNvPr>
          <p:cNvPicPr/>
          <p:nvPr/>
        </p:nvPicPr>
        <p:blipFill rotWithShape="1">
          <a:blip r:embed="rId2"/>
          <a:srcRect l="11156" t="13306" r="59397"/>
          <a:stretch/>
        </p:blipFill>
        <p:spPr>
          <a:xfrm>
            <a:off x="2767208" y="2735594"/>
            <a:ext cx="2072574" cy="389960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</p:pic>
      <p:sp>
        <p:nvSpPr>
          <p:cNvPr id="2" name="Étoile : 5 branches 1">
            <a:extLst>
              <a:ext uri="{FF2B5EF4-FFF2-40B4-BE49-F238E27FC236}">
                <a16:creationId xmlns:a16="http://schemas.microsoft.com/office/drawing/2014/main" id="{3E77EA53-BA1E-7492-3D41-3540808EEF71}"/>
              </a:ext>
            </a:extLst>
          </p:cNvPr>
          <p:cNvSpPr/>
          <p:nvPr/>
        </p:nvSpPr>
        <p:spPr>
          <a:xfrm>
            <a:off x="3306718" y="2417617"/>
            <a:ext cx="397630" cy="431294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Étoile : 5 branches 14">
            <a:extLst>
              <a:ext uri="{FF2B5EF4-FFF2-40B4-BE49-F238E27FC236}">
                <a16:creationId xmlns:a16="http://schemas.microsoft.com/office/drawing/2014/main" id="{CA05282B-2ADC-54F5-8F3B-F17298FF514D}"/>
              </a:ext>
            </a:extLst>
          </p:cNvPr>
          <p:cNvSpPr/>
          <p:nvPr/>
        </p:nvSpPr>
        <p:spPr>
          <a:xfrm>
            <a:off x="6886568" y="5391326"/>
            <a:ext cx="397630" cy="431294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Étoile : 5 branches 15">
            <a:extLst>
              <a:ext uri="{FF2B5EF4-FFF2-40B4-BE49-F238E27FC236}">
                <a16:creationId xmlns:a16="http://schemas.microsoft.com/office/drawing/2014/main" id="{581528B3-86F8-92F3-B00C-450ADFC343FA}"/>
              </a:ext>
            </a:extLst>
          </p:cNvPr>
          <p:cNvSpPr/>
          <p:nvPr/>
        </p:nvSpPr>
        <p:spPr>
          <a:xfrm>
            <a:off x="2579102" y="5102388"/>
            <a:ext cx="397630" cy="431294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Étoile : 5 branches 18">
            <a:extLst>
              <a:ext uri="{FF2B5EF4-FFF2-40B4-BE49-F238E27FC236}">
                <a16:creationId xmlns:a16="http://schemas.microsoft.com/office/drawing/2014/main" id="{69C7E2F1-D919-EF24-2FD7-DCE5E1D75525}"/>
              </a:ext>
            </a:extLst>
          </p:cNvPr>
          <p:cNvSpPr/>
          <p:nvPr/>
        </p:nvSpPr>
        <p:spPr>
          <a:xfrm>
            <a:off x="5554970" y="992228"/>
            <a:ext cx="397630" cy="431294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Étoile : 5 branches 9">
            <a:extLst>
              <a:ext uri="{FF2B5EF4-FFF2-40B4-BE49-F238E27FC236}">
                <a16:creationId xmlns:a16="http://schemas.microsoft.com/office/drawing/2014/main" id="{8B3AD3D7-8A84-E521-0D18-8CC406C203AA}"/>
              </a:ext>
            </a:extLst>
          </p:cNvPr>
          <p:cNvSpPr/>
          <p:nvPr/>
        </p:nvSpPr>
        <p:spPr>
          <a:xfrm>
            <a:off x="4852919" y="3072035"/>
            <a:ext cx="397630" cy="431294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617E002E-21F9-4999-BF75-4C1E604BC9EA}"/>
              </a:ext>
            </a:extLst>
          </p:cNvPr>
          <p:cNvSpPr txBox="1"/>
          <p:nvPr/>
        </p:nvSpPr>
        <p:spPr>
          <a:xfrm>
            <a:off x="809193" y="234114"/>
            <a:ext cx="10385817" cy="430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200" b="1" dirty="0"/>
              <a:t>Les bases de la métrique portée par les pouvoirs publics (MTE, </a:t>
            </a:r>
            <a:r>
              <a:rPr lang="fr-FR" sz="2200" b="1" dirty="0" err="1"/>
              <a:t>Ademe</a:t>
            </a:r>
            <a:r>
              <a:rPr lang="fr-FR" sz="2200" b="1" dirty="0"/>
              <a:t>)</a:t>
            </a:r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62B4EF26-10C7-A44C-6053-EA4BC006B4D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805" t="10793" r="77458" b="25858"/>
          <a:stretch>
            <a:fillRect/>
          </a:stretch>
        </p:blipFill>
        <p:spPr>
          <a:xfrm>
            <a:off x="178274" y="2116699"/>
            <a:ext cx="2428968" cy="4157662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5DFE57E1-E4AC-5A83-19B1-C0EF0E4A115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2188" t="51291" r="57300" b="19227"/>
          <a:stretch>
            <a:fillRect/>
          </a:stretch>
        </p:blipFill>
        <p:spPr>
          <a:xfrm>
            <a:off x="3475807" y="1180240"/>
            <a:ext cx="1652760" cy="1202647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C4B12687-BF25-065E-47DB-F76A4AEFD57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4658" t="26292" r="26489" b="55778"/>
          <a:stretch>
            <a:fillRect/>
          </a:stretch>
        </p:blipFill>
        <p:spPr>
          <a:xfrm>
            <a:off x="6783354" y="3399531"/>
            <a:ext cx="1653228" cy="795999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42A40E2D-F1A4-152F-4264-03E2B6AABD7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6146" t="72165" r="30635" b="23501"/>
          <a:stretch>
            <a:fillRect/>
          </a:stretch>
        </p:blipFill>
        <p:spPr>
          <a:xfrm>
            <a:off x="6438217" y="2390204"/>
            <a:ext cx="1653229" cy="292477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85E06ED9-A298-F1A7-6A3C-72A7105772A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9488" t="21555" r="704" b="60810"/>
          <a:stretch>
            <a:fillRect/>
          </a:stretch>
        </p:blipFill>
        <p:spPr>
          <a:xfrm>
            <a:off x="9515459" y="1622209"/>
            <a:ext cx="2352728" cy="1060472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7C073472-67FF-9E62-2FA0-ECA33264A35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9488" t="42753" r="704" b="42036"/>
          <a:stretch>
            <a:fillRect/>
          </a:stretch>
        </p:blipFill>
        <p:spPr>
          <a:xfrm>
            <a:off x="9667470" y="3405141"/>
            <a:ext cx="1976233" cy="768343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85ABB939-B370-A782-E409-DEA271AF8014}"/>
              </a:ext>
            </a:extLst>
          </p:cNvPr>
          <p:cNvSpPr txBox="1"/>
          <p:nvPr/>
        </p:nvSpPr>
        <p:spPr>
          <a:xfrm>
            <a:off x="5678156" y="5908401"/>
            <a:ext cx="4761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Modification des pondérations / PEF</a:t>
            </a:r>
          </a:p>
          <a:p>
            <a:r>
              <a:rPr lang="fr-FR" sz="1600" dirty="0"/>
              <a:t>Ecotoxicité eau douce (</a:t>
            </a:r>
            <a:r>
              <a:rPr lang="fr-FR" sz="1600" u="sng" dirty="0"/>
              <a:t>proxy</a:t>
            </a:r>
            <a:r>
              <a:rPr lang="fr-FR" sz="1600" dirty="0"/>
              <a:t> biodiversité)=Climat=21%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8A8B3A2E-CE08-B162-7992-DFC4926627DC}"/>
              </a:ext>
            </a:extLst>
          </p:cNvPr>
          <p:cNvSpPr txBox="1"/>
          <p:nvPr/>
        </p:nvSpPr>
        <p:spPr>
          <a:xfrm>
            <a:off x="6010425" y="1114516"/>
            <a:ext cx="2482889" cy="126188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dirty="0"/>
              <a:t>Compléments à l’ACV liés aux services </a:t>
            </a:r>
            <a:r>
              <a:rPr lang="fr-FR" sz="1400" b="1" dirty="0" err="1"/>
              <a:t>ecosystémiques</a:t>
            </a:r>
            <a:r>
              <a:rPr lang="fr-FR" sz="1400" b="1" dirty="0"/>
              <a:t> :</a:t>
            </a:r>
          </a:p>
          <a:p>
            <a:pPr marL="285750" indent="-285750">
              <a:buFontTx/>
              <a:buChar char="-"/>
            </a:pPr>
            <a:r>
              <a:rPr lang="fr-FR" sz="1200" dirty="0"/>
              <a:t>Infrastructures agroécologiques (haies, taille des parcelles…)</a:t>
            </a:r>
          </a:p>
          <a:p>
            <a:pPr marL="285750" indent="-285750">
              <a:buFontTx/>
              <a:buChar char="-"/>
            </a:pPr>
            <a:r>
              <a:rPr lang="fr-FR" sz="1200" dirty="0"/>
              <a:t>Densité territoriale des élevages</a:t>
            </a:r>
          </a:p>
          <a:p>
            <a:pPr marL="285750" indent="-285750">
              <a:buFontTx/>
              <a:buChar char="-"/>
            </a:pPr>
            <a:r>
              <a:rPr lang="fr-FR" sz="1200" dirty="0"/>
              <a:t>Prairies…</a:t>
            </a:r>
          </a:p>
        </p:txBody>
      </p:sp>
    </p:spTree>
    <p:extLst>
      <p:ext uri="{BB962C8B-B14F-4D97-AF65-F5344CB8AC3E}">
        <p14:creationId xmlns:p14="http://schemas.microsoft.com/office/powerpoint/2010/main" val="3608346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1" grpId="0" animBg="1"/>
      <p:bldP spid="7" grpId="0" animBg="1"/>
      <p:bldP spid="9" grpId="0" animBg="1"/>
      <p:bldP spid="2" grpId="0" animBg="1"/>
      <p:bldP spid="15" grpId="0" animBg="1"/>
      <p:bldP spid="16" grpId="0" animBg="1"/>
      <p:bldP spid="19" grpId="0" animBg="1"/>
      <p:bldP spid="10" grpId="0" animBg="1"/>
      <p:bldP spid="8" grpId="0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/>
          <a:srcRect l="67461" b="78760"/>
          <a:stretch>
            <a:fillRect/>
          </a:stretch>
        </p:blipFill>
        <p:spPr>
          <a:xfrm>
            <a:off x="6247086" y="2994707"/>
            <a:ext cx="1722473" cy="46849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/>
          <a:srcRect l="66859" b="78676"/>
          <a:stretch>
            <a:fillRect/>
          </a:stretch>
        </p:blipFill>
        <p:spPr>
          <a:xfrm>
            <a:off x="6247086" y="3814816"/>
            <a:ext cx="1754371" cy="46849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4"/>
          <a:srcRect l="67201" b="78307"/>
          <a:stretch>
            <a:fillRect/>
          </a:stretch>
        </p:blipFill>
        <p:spPr>
          <a:xfrm>
            <a:off x="6247086" y="2004143"/>
            <a:ext cx="1711841" cy="468492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8072629" y="2573513"/>
            <a:ext cx="1881963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Steak Haché Bio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8102010" y="1233198"/>
            <a:ext cx="1881963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Steak Haché FR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7995685" y="224747"/>
            <a:ext cx="1988288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Steak Haché Brésil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4244620" y="2103303"/>
            <a:ext cx="1881963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Filet poulet Brésil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4267656" y="3070732"/>
            <a:ext cx="1881963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Filet poulet FR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4244620" y="3831546"/>
            <a:ext cx="1881963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Filet poulet Bio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6253017" y="6046477"/>
            <a:ext cx="5956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Avec paramétrage (compléments/pondérations) </a:t>
            </a:r>
          </a:p>
          <a:p>
            <a:r>
              <a:rPr lang="fr-FR" dirty="0" err="1"/>
              <a:t>Ecobalyse</a:t>
            </a:r>
            <a:r>
              <a:rPr lang="fr-FR" dirty="0"/>
              <a:t> septembre 2025</a:t>
            </a: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5"/>
          <a:srcRect l="67762" b="79992"/>
          <a:stretch>
            <a:fillRect/>
          </a:stretch>
        </p:blipFill>
        <p:spPr>
          <a:xfrm>
            <a:off x="2473229" y="4646965"/>
            <a:ext cx="1650635" cy="416602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451175" y="4694234"/>
            <a:ext cx="1881963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Pizza végétale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451175" y="5799484"/>
            <a:ext cx="1881963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Lentilles</a:t>
            </a:r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6"/>
          <a:srcRect b="32806"/>
          <a:stretch>
            <a:fillRect/>
          </a:stretch>
        </p:blipFill>
        <p:spPr>
          <a:xfrm>
            <a:off x="2426039" y="5799484"/>
            <a:ext cx="1692183" cy="416603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4DE02658-2DB9-D751-1C7A-654E50D4A7E4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66786" t="10941" r="2071" b="60036"/>
          <a:stretch>
            <a:fillRect/>
          </a:stretch>
        </p:blipFill>
        <p:spPr>
          <a:xfrm>
            <a:off x="10031749" y="205540"/>
            <a:ext cx="1770115" cy="369332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A6DE8D6B-9C54-F322-8CE2-8145DF39EBC0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66175" t="13716" r="4109" b="60117"/>
          <a:stretch>
            <a:fillRect/>
          </a:stretch>
        </p:blipFill>
        <p:spPr>
          <a:xfrm>
            <a:off x="10068294" y="2552499"/>
            <a:ext cx="1883462" cy="442207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1D02EA15-B74E-0B67-E4EE-B36761EC50FF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67853" r="1437" b="70511"/>
          <a:stretch>
            <a:fillRect/>
          </a:stretch>
        </p:blipFill>
        <p:spPr>
          <a:xfrm>
            <a:off x="10068294" y="1233198"/>
            <a:ext cx="1824083" cy="369332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5365BDB3-E435-04F0-720F-02CEA2BDF2CD}"/>
              </a:ext>
            </a:extLst>
          </p:cNvPr>
          <p:cNvSpPr txBox="1"/>
          <p:nvPr/>
        </p:nvSpPr>
        <p:spPr>
          <a:xfrm>
            <a:off x="470349" y="488357"/>
            <a:ext cx="6744165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800" b="1" dirty="0"/>
              <a:t>Substitutions inter et intra catégories</a:t>
            </a:r>
          </a:p>
        </p:txBody>
      </p:sp>
    </p:spTree>
    <p:extLst>
      <p:ext uri="{BB962C8B-B14F-4D97-AF65-F5344CB8AC3E}">
        <p14:creationId xmlns:p14="http://schemas.microsoft.com/office/powerpoint/2010/main" val="403805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6" grpId="0"/>
      <p:bldP spid="19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EF44A3CF-9105-07F9-623B-E5DEBF110B89}"/>
              </a:ext>
            </a:extLst>
          </p:cNvPr>
          <p:cNvSpPr txBox="1"/>
          <p:nvPr/>
        </p:nvSpPr>
        <p:spPr>
          <a:xfrm>
            <a:off x="233682" y="414240"/>
            <a:ext cx="3919993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800" b="1" dirty="0"/>
              <a:t>Impact des quantités</a:t>
            </a:r>
          </a:p>
        </p:txBody>
      </p:sp>
      <p:pic>
        <p:nvPicPr>
          <p:cNvPr id="1026" name="Picture 2" descr="Repas variés et équilibrés | Collège du Trièves">
            <a:extLst>
              <a:ext uri="{FF2B5EF4-FFF2-40B4-BE49-F238E27FC236}">
                <a16:creationId xmlns:a16="http://schemas.microsoft.com/office/drawing/2014/main" id="{FB1E597E-3319-7821-3760-543E0ACE16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4015" y="202354"/>
            <a:ext cx="1959057" cy="147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lein Caddie De Supermarché Chariot à Boutique Avec La Nourriture Icône De  Vecteur D'épicerie Illustration de Vecteur - Illustration du épicerie,  isolement: 124716934">
            <a:extLst>
              <a:ext uri="{FF2B5EF4-FFF2-40B4-BE49-F238E27FC236}">
                <a16:creationId xmlns:a16="http://schemas.microsoft.com/office/drawing/2014/main" id="{F305C24C-C45A-B43B-E6BE-4DCC508AA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7641" y="1672566"/>
            <a:ext cx="1962150" cy="233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43AD2966-5465-D8B4-30A9-E2585D76163F}"/>
              </a:ext>
            </a:extLst>
          </p:cNvPr>
          <p:cNvSpPr txBox="1"/>
          <p:nvPr/>
        </p:nvSpPr>
        <p:spPr>
          <a:xfrm>
            <a:off x="496916" y="1170320"/>
            <a:ext cx="3740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Taille des portions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CA26EB6-5EFC-BF99-C1A1-034DD1699BC7}"/>
              </a:ext>
            </a:extLst>
          </p:cNvPr>
          <p:cNvSpPr txBox="1"/>
          <p:nvPr/>
        </p:nvSpPr>
        <p:spPr>
          <a:xfrm>
            <a:off x="7618989" y="546098"/>
            <a:ext cx="3264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Plateau-repas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7E6AC85-79AF-BF0A-9EDA-B62E3D374C85}"/>
              </a:ext>
            </a:extLst>
          </p:cNvPr>
          <p:cNvSpPr txBox="1"/>
          <p:nvPr/>
        </p:nvSpPr>
        <p:spPr>
          <a:xfrm>
            <a:off x="7697712" y="1711008"/>
            <a:ext cx="2447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Caddie…</a:t>
            </a:r>
          </a:p>
        </p:txBody>
      </p:sp>
      <p:pic>
        <p:nvPicPr>
          <p:cNvPr id="6" name="Picture 2" descr="Steak haché (viandes, volailles et charcuteries)">
            <a:extLst>
              <a:ext uri="{FF2B5EF4-FFF2-40B4-BE49-F238E27FC236}">
                <a16:creationId xmlns:a16="http://schemas.microsoft.com/office/drawing/2014/main" id="{764AD1EB-DC18-0154-283D-C83831A44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19" y="2430309"/>
            <a:ext cx="1388103" cy="925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Steak haché (viandes, volailles et charcuteries)">
            <a:extLst>
              <a:ext uri="{FF2B5EF4-FFF2-40B4-BE49-F238E27FC236}">
                <a16:creationId xmlns:a16="http://schemas.microsoft.com/office/drawing/2014/main" id="{0D0BEF2B-6B03-6B30-D6AF-3BDF8F317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569" y="2103533"/>
            <a:ext cx="2117685" cy="1411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Steak haché (viandes, volailles et charcuteries)">
            <a:extLst>
              <a:ext uri="{FF2B5EF4-FFF2-40B4-BE49-F238E27FC236}">
                <a16:creationId xmlns:a16="http://schemas.microsoft.com/office/drawing/2014/main" id="{09814AF0-5536-69F0-7E8F-C533C9639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387" y="2063004"/>
            <a:ext cx="2041822" cy="1361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85999F8C-C64E-D418-D0A4-30DA75171C2C}"/>
              </a:ext>
            </a:extLst>
          </p:cNvPr>
          <p:cNvSpPr txBox="1"/>
          <p:nvPr/>
        </p:nvSpPr>
        <p:spPr>
          <a:xfrm>
            <a:off x="698403" y="2063004"/>
            <a:ext cx="1495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UF /kg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EA3205F-6AD7-2A5F-5268-37526EDCFBB2}"/>
              </a:ext>
            </a:extLst>
          </p:cNvPr>
          <p:cNvSpPr txBox="1"/>
          <p:nvPr/>
        </p:nvSpPr>
        <p:spPr>
          <a:xfrm>
            <a:off x="6194163" y="1929821"/>
            <a:ext cx="8172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Bio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60C0F1F3-67D1-06C2-38A4-9373FDE8E49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65901" t="14020" r="4383" b="61548"/>
          <a:stretch>
            <a:fillRect/>
          </a:stretch>
        </p:blipFill>
        <p:spPr>
          <a:xfrm>
            <a:off x="5283747" y="3386281"/>
            <a:ext cx="1883462" cy="412901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6E5AEAB4-6F19-56C5-430C-BB053714FEE4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67853" r="1437" b="67033"/>
          <a:stretch>
            <a:fillRect/>
          </a:stretch>
        </p:blipFill>
        <p:spPr>
          <a:xfrm>
            <a:off x="2689725" y="3389078"/>
            <a:ext cx="1824083" cy="412901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BD9FFA2C-04C5-C6E4-94CE-DC01F0ABB31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67853" r="1437" b="67840"/>
          <a:stretch>
            <a:fillRect/>
          </a:stretch>
        </p:blipFill>
        <p:spPr>
          <a:xfrm>
            <a:off x="496916" y="3399202"/>
            <a:ext cx="1824083" cy="402777"/>
          </a:xfrm>
          <a:prstGeom prst="rect">
            <a:avLst/>
          </a:prstGeom>
        </p:spPr>
      </p:pic>
      <p:pic>
        <p:nvPicPr>
          <p:cNvPr id="14" name="Picture 2" descr="Steak haché (viandes, volailles et charcuteries)">
            <a:extLst>
              <a:ext uri="{FF2B5EF4-FFF2-40B4-BE49-F238E27FC236}">
                <a16:creationId xmlns:a16="http://schemas.microsoft.com/office/drawing/2014/main" id="{120DF55E-056F-CE87-B0E7-097470DC63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04" y="4971914"/>
            <a:ext cx="1314899" cy="87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BB84FAF1-689A-5566-D387-E50A7277810A}"/>
              </a:ext>
            </a:extLst>
          </p:cNvPr>
          <p:cNvSpPr txBox="1"/>
          <p:nvPr/>
        </p:nvSpPr>
        <p:spPr>
          <a:xfrm>
            <a:off x="523869" y="4477912"/>
            <a:ext cx="1824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UF / produit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38DA537-ACF1-A5CF-14C5-D5E257487197}"/>
              </a:ext>
            </a:extLst>
          </p:cNvPr>
          <p:cNvSpPr/>
          <p:nvPr/>
        </p:nvSpPr>
        <p:spPr>
          <a:xfrm>
            <a:off x="496916" y="5841187"/>
            <a:ext cx="1718364" cy="39614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541 </a:t>
            </a:r>
            <a:r>
              <a:rPr lang="fr-FR" sz="1400" dirty="0"/>
              <a:t>Pts</a:t>
            </a:r>
          </a:p>
        </p:txBody>
      </p:sp>
      <p:pic>
        <p:nvPicPr>
          <p:cNvPr id="17" name="Picture 2" descr="Steak haché (viandes, volailles et charcuteries)">
            <a:extLst>
              <a:ext uri="{FF2B5EF4-FFF2-40B4-BE49-F238E27FC236}">
                <a16:creationId xmlns:a16="http://schemas.microsoft.com/office/drawing/2014/main" id="{FB7B56C4-7769-8DD6-6949-77DC3AC561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731" y="4895807"/>
            <a:ext cx="1406232" cy="93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207A8FE4-7052-EF69-D7E2-DBA5CF2FF49D}"/>
              </a:ext>
            </a:extLst>
          </p:cNvPr>
          <p:cNvSpPr/>
          <p:nvPr/>
        </p:nvSpPr>
        <p:spPr>
          <a:xfrm>
            <a:off x="7524471" y="5825969"/>
            <a:ext cx="1662296" cy="4113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323 </a:t>
            </a:r>
            <a:r>
              <a:rPr lang="fr-FR" sz="1600" dirty="0"/>
              <a:t>Pts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8D53F03C-D299-9356-9C16-E7AB3BD7935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65901" t="14019" r="4383" b="61909"/>
          <a:stretch>
            <a:fillRect/>
          </a:stretch>
        </p:blipFill>
        <p:spPr>
          <a:xfrm>
            <a:off x="5177358" y="5848513"/>
            <a:ext cx="1883462" cy="388820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7BC1F56D-80B2-BC5F-85D7-BE911673AF0B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67853" r="1437" b="66562"/>
          <a:stretch>
            <a:fillRect/>
          </a:stretch>
        </p:blipFill>
        <p:spPr>
          <a:xfrm>
            <a:off x="2633561" y="5830757"/>
            <a:ext cx="1824083" cy="418789"/>
          </a:xfrm>
          <a:prstGeom prst="rect">
            <a:avLst/>
          </a:prstGeom>
        </p:spPr>
      </p:pic>
      <p:pic>
        <p:nvPicPr>
          <p:cNvPr id="21" name="Picture 2" descr="Steak haché (viandes, volailles et charcuteries)">
            <a:extLst>
              <a:ext uri="{FF2B5EF4-FFF2-40B4-BE49-F238E27FC236}">
                <a16:creationId xmlns:a16="http://schemas.microsoft.com/office/drawing/2014/main" id="{F877A73E-BCCE-7EAF-A376-495212524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822" y="4503221"/>
            <a:ext cx="2041822" cy="1361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Steak haché (viandes, volailles et charcuteries)">
            <a:extLst>
              <a:ext uri="{FF2B5EF4-FFF2-40B4-BE49-F238E27FC236}">
                <a16:creationId xmlns:a16="http://schemas.microsoft.com/office/drawing/2014/main" id="{4EFD0FE1-B3B8-B90F-D5F4-15221725B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700" y="4445484"/>
            <a:ext cx="2041822" cy="1361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58D63761-2C2D-048F-1276-6A26A85EF443}"/>
              </a:ext>
            </a:extLst>
          </p:cNvPr>
          <p:cNvSpPr txBox="1"/>
          <p:nvPr/>
        </p:nvSpPr>
        <p:spPr>
          <a:xfrm>
            <a:off x="6478570" y="4538388"/>
            <a:ext cx="7462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FR"/>
            </a:defPPr>
            <a:lvl1pPr>
              <a:defRPr sz="3200"/>
            </a:lvl1pPr>
          </a:lstStyle>
          <a:p>
            <a:r>
              <a:rPr lang="fr-FR" dirty="0"/>
              <a:t>Bio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6EE73EDF-AA4D-4CA1-496F-F8435C77C422}"/>
              </a:ext>
            </a:extLst>
          </p:cNvPr>
          <p:cNvSpPr txBox="1"/>
          <p:nvPr/>
        </p:nvSpPr>
        <p:spPr>
          <a:xfrm>
            <a:off x="8402877" y="4543017"/>
            <a:ext cx="6470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Bio</a:t>
            </a:r>
          </a:p>
        </p:txBody>
      </p:sp>
    </p:spTree>
    <p:extLst>
      <p:ext uri="{BB962C8B-B14F-4D97-AF65-F5344CB8AC3E}">
        <p14:creationId xmlns:p14="http://schemas.microsoft.com/office/powerpoint/2010/main" val="185311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9" grpId="0"/>
      <p:bldP spid="10" grpId="0"/>
      <p:bldP spid="15" grpId="0"/>
      <p:bldP spid="16" grpId="0" animBg="1"/>
      <p:bldP spid="18" grpId="0" animBg="1"/>
      <p:bldP spid="23" grpId="0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59B82249-0EE2-AC85-0B7A-0B89E9F0E361}"/>
              </a:ext>
            </a:extLst>
          </p:cNvPr>
          <p:cNvSpPr txBox="1"/>
          <p:nvPr/>
        </p:nvSpPr>
        <p:spPr>
          <a:xfrm>
            <a:off x="2492255" y="1911302"/>
            <a:ext cx="6593305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4000" dirty="0"/>
              <a:t>Format d’affichage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B7A3829-D8C1-8464-A5C3-5ADD0B621712}"/>
              </a:ext>
            </a:extLst>
          </p:cNvPr>
          <p:cNvSpPr txBox="1"/>
          <p:nvPr/>
        </p:nvSpPr>
        <p:spPr>
          <a:xfrm>
            <a:off x="2061983" y="3429000"/>
            <a:ext cx="806803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200" dirty="0"/>
              <a:t>Analytique / synthétique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200" dirty="0"/>
              <a:t>Descriptif / Prescriptif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200" dirty="0"/>
              <a:t>Transversal / par catégories d’aliments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200" dirty="0"/>
              <a:t>Classement (A,B,C,D,E) / mesure des distances (valeur numérique)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200" dirty="0"/>
              <a:t>UF par 100g / par unité de vente</a:t>
            </a:r>
          </a:p>
        </p:txBody>
      </p:sp>
    </p:spTree>
    <p:extLst>
      <p:ext uri="{BB962C8B-B14F-4D97-AF65-F5344CB8AC3E}">
        <p14:creationId xmlns:p14="http://schemas.microsoft.com/office/powerpoint/2010/main" val="534255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9EEC56-5197-1281-A3B5-4F2F5C9CF9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538D5544-4216-2E82-3B87-31992C7474C7}"/>
              </a:ext>
            </a:extLst>
          </p:cNvPr>
          <p:cNvSpPr txBox="1"/>
          <p:nvPr/>
        </p:nvSpPr>
        <p:spPr>
          <a:xfrm>
            <a:off x="466850" y="439061"/>
            <a:ext cx="11161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Pratiques alimentaires et comportements de consommation : </a:t>
            </a:r>
            <a:r>
              <a:rPr lang="fr-FR" sz="2000" b="1" dirty="0"/>
              <a:t>3 leviers d’action pour réduire les impacts environnementaux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01011EE-402D-1F22-021D-10687D5E380D}"/>
              </a:ext>
            </a:extLst>
          </p:cNvPr>
          <p:cNvSpPr txBox="1"/>
          <p:nvPr/>
        </p:nvSpPr>
        <p:spPr>
          <a:xfrm>
            <a:off x="1231148" y="1183654"/>
            <a:ext cx="5514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1" u="sng" dirty="0"/>
              <a:t>Quantités totales consommées</a:t>
            </a: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EB4718A0-911E-0E2A-6028-8B3975D12F81}"/>
              </a:ext>
            </a:extLst>
          </p:cNvPr>
          <p:cNvGrpSpPr/>
          <p:nvPr/>
        </p:nvGrpSpPr>
        <p:grpSpPr>
          <a:xfrm>
            <a:off x="1051523" y="2865330"/>
            <a:ext cx="4168704" cy="3339606"/>
            <a:chOff x="3069771" y="2384583"/>
            <a:chExt cx="4112890" cy="3339606"/>
          </a:xfrm>
        </p:grpSpPr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D6EA26B1-5A3C-4DFF-BF3A-6C2633AE01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7303" r="46297"/>
            <a:stretch>
              <a:fillRect/>
            </a:stretch>
          </p:blipFill>
          <p:spPr>
            <a:xfrm>
              <a:off x="3069771" y="2384583"/>
              <a:ext cx="3981841" cy="3077324"/>
            </a:xfrm>
            <a:prstGeom prst="rect">
              <a:avLst/>
            </a:prstGeom>
          </p:spPr>
        </p:pic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48575005-AFBF-73E4-9FF8-7753F011D6C6}"/>
                </a:ext>
              </a:extLst>
            </p:cNvPr>
            <p:cNvSpPr txBox="1"/>
            <p:nvPr/>
          </p:nvSpPr>
          <p:spPr>
            <a:xfrm>
              <a:off x="3200820" y="5354857"/>
              <a:ext cx="39818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Vieux et al (2012) : </a:t>
              </a:r>
              <a:r>
                <a:rPr lang="fr-FR" dirty="0" err="1"/>
                <a:t>Kesse</a:t>
              </a:r>
              <a:r>
                <a:rPr lang="fr-FR" dirty="0"/>
                <a:t>-Guyot (2024)</a:t>
              </a:r>
            </a:p>
          </p:txBody>
        </p:sp>
      </p:grpSp>
      <p:sp>
        <p:nvSpPr>
          <p:cNvPr id="6" name="ZoneTexte 5">
            <a:extLst>
              <a:ext uri="{FF2B5EF4-FFF2-40B4-BE49-F238E27FC236}">
                <a16:creationId xmlns:a16="http://schemas.microsoft.com/office/drawing/2014/main" id="{1D024EAC-E49E-3375-E577-92CC2D81EB12}"/>
              </a:ext>
            </a:extLst>
          </p:cNvPr>
          <p:cNvSpPr txBox="1"/>
          <p:nvPr/>
        </p:nvSpPr>
        <p:spPr>
          <a:xfrm>
            <a:off x="362717" y="2019062"/>
            <a:ext cx="5083258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Relation positive </a:t>
            </a:r>
            <a:r>
              <a:rPr lang="fr-FR" b="1" dirty="0"/>
              <a:t>entre calories ou quantités totales consommées et GES </a:t>
            </a:r>
            <a:r>
              <a:rPr lang="fr-FR" dirty="0"/>
              <a:t>par personne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341C2FC-1E27-E2E1-64B8-88730E80BA0E}"/>
              </a:ext>
            </a:extLst>
          </p:cNvPr>
          <p:cNvSpPr txBox="1"/>
          <p:nvPr/>
        </p:nvSpPr>
        <p:spPr>
          <a:xfrm>
            <a:off x="6746026" y="1316503"/>
            <a:ext cx="4904509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Ecarts entre quantités achetées et consommées = </a:t>
            </a:r>
            <a:r>
              <a:rPr lang="fr-FR" b="1" dirty="0"/>
              <a:t>gaspillage alimentaire au niveau des ménages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2F26FC5-A6FB-004A-9A97-A058DB1DE7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8382" y="2405009"/>
            <a:ext cx="3102209" cy="3430595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8AE36759-B8E7-8139-4BF4-84C5538EF1BF}"/>
              </a:ext>
            </a:extLst>
          </p:cNvPr>
          <p:cNvSpPr txBox="1"/>
          <p:nvPr/>
        </p:nvSpPr>
        <p:spPr>
          <a:xfrm>
            <a:off x="7488382" y="614686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UN - Food Waste Index Report 2024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58874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0B1BDB56-6356-F6A9-27C7-14A491B25B1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7669"/>
          <a:stretch/>
        </p:blipFill>
        <p:spPr>
          <a:xfrm>
            <a:off x="288014" y="428258"/>
            <a:ext cx="4696921" cy="187352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83D7A76F-18F6-1763-E7D6-2036EFFC712D}"/>
              </a:ext>
            </a:extLst>
          </p:cNvPr>
          <p:cNvSpPr txBox="1"/>
          <p:nvPr/>
        </p:nvSpPr>
        <p:spPr>
          <a:xfrm>
            <a:off x="5238892" y="130524"/>
            <a:ext cx="6789277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Prescriptifs &gt; Descriptifs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Indicateur synthétique &gt; Format analytique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Logo : aide à identifier les bons produits, effets positifs sur attitudes, effets modestes sur les achats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Effets différenciés selon types de consommateurs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238892" y="2664827"/>
            <a:ext cx="6757652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285750" indent="-285750">
              <a:buFont typeface="Arial" panose="020B0604020202020204" pitchFamily="34" charset="0"/>
              <a:buChar char="•"/>
            </a:lvl1pPr>
          </a:lstStyle>
          <a:p>
            <a:r>
              <a:rPr lang="fr-FR" dirty="0"/>
              <a:t>Effets significatifs sur la composition du panier de biens</a:t>
            </a:r>
          </a:p>
          <a:p>
            <a:endParaRPr lang="fr-FR" dirty="0"/>
          </a:p>
          <a:p>
            <a:r>
              <a:rPr lang="fr-FR" dirty="0"/>
              <a:t>Effets différenciés selon le type de format</a:t>
            </a:r>
          </a:p>
          <a:p>
            <a:endParaRPr lang="fr-FR" dirty="0"/>
          </a:p>
          <a:p>
            <a:r>
              <a:rPr lang="fr-FR" dirty="0"/>
              <a:t>Nutri-Score = amélioration de la qualité nutritionnelle du panier (environ 10% en labo ; 3% en situation réelle)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/>
          <a:srcRect l="52990" t="28145" r="18947" b="57090"/>
          <a:stretch/>
        </p:blipFill>
        <p:spPr>
          <a:xfrm>
            <a:off x="195456" y="2674565"/>
            <a:ext cx="4789479" cy="108818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5DA78C1F-1E96-0810-8F6C-D61A62D00F89}"/>
              </a:ext>
            </a:extLst>
          </p:cNvPr>
          <p:cNvSpPr txBox="1"/>
          <p:nvPr/>
        </p:nvSpPr>
        <p:spPr>
          <a:xfrm>
            <a:off x="195455" y="3865016"/>
            <a:ext cx="478948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dirty="0"/>
              <a:t>Dubois et al., 2021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B77E83B-DF38-3455-5378-E089D16E0302}"/>
              </a:ext>
            </a:extLst>
          </p:cNvPr>
          <p:cNvSpPr txBox="1"/>
          <p:nvPr/>
        </p:nvSpPr>
        <p:spPr>
          <a:xfrm>
            <a:off x="5270517" y="4513375"/>
            <a:ext cx="675765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n-FR"/>
            </a:defPPr>
            <a:lvl1pPr marL="285750" indent="-285750">
              <a:buFont typeface="Arial" panose="020B0604020202020204" pitchFamily="34" charset="0"/>
              <a:buChar char="•"/>
            </a:lvl1pPr>
          </a:lstStyle>
          <a:p>
            <a:r>
              <a:rPr lang="fr-FR" dirty="0"/>
              <a:t>Des substitutions inter-catégories non significatives</a:t>
            </a:r>
          </a:p>
          <a:p>
            <a:r>
              <a:rPr lang="fr-FR" dirty="0"/>
              <a:t>Des substitutions intra-catégories significatives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93EBD2B-2762-EA06-5294-DD363BB12BE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9705"/>
          <a:stretch/>
        </p:blipFill>
        <p:spPr>
          <a:xfrm>
            <a:off x="303619" y="5138377"/>
            <a:ext cx="3832912" cy="155018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C77830AA-2430-6EAF-AF5F-02AEE5EF4F3D}"/>
              </a:ext>
            </a:extLst>
          </p:cNvPr>
          <p:cNvSpPr txBox="1"/>
          <p:nvPr/>
        </p:nvSpPr>
        <p:spPr>
          <a:xfrm>
            <a:off x="195455" y="4467208"/>
            <a:ext cx="478948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Crosetto, Muller, Ruffieux 2019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73044B7-BE46-8D2B-9AE9-30220448342E}"/>
              </a:ext>
            </a:extLst>
          </p:cNvPr>
          <p:cNvSpPr txBox="1"/>
          <p:nvPr/>
        </p:nvSpPr>
        <p:spPr>
          <a:xfrm>
            <a:off x="4267510" y="6037774"/>
            <a:ext cx="7760659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n-FR"/>
            </a:defPPr>
            <a:lvl1pPr marL="285750" indent="-285750">
              <a:buFont typeface="Arial" panose="020B0604020202020204" pitchFamily="34" charset="0"/>
              <a:buChar char="•"/>
            </a:lvl1pPr>
          </a:lstStyle>
          <a:p>
            <a:r>
              <a:rPr lang="fr-FR" dirty="0"/>
              <a:t>Effet d’amélioration de l’offre : augmentation (modeste) du Nutri-Score moyen des nouveaux produits</a:t>
            </a:r>
          </a:p>
        </p:txBody>
      </p:sp>
    </p:spTree>
    <p:extLst>
      <p:ext uri="{BB962C8B-B14F-4D97-AF65-F5344CB8AC3E}">
        <p14:creationId xmlns:p14="http://schemas.microsoft.com/office/powerpoint/2010/main" val="2533233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5" grpId="0" animBg="1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0B350C5B-81B9-F1F4-A684-B30EC40F3D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0955" y="1445797"/>
            <a:ext cx="3309349" cy="105684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3289D091-2544-9A38-0F51-FE7D87C6C2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0955" y="114406"/>
            <a:ext cx="3205298" cy="114170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475174BF-EA2C-85C3-50D8-32B6A1BE06B9}"/>
              </a:ext>
            </a:extLst>
          </p:cNvPr>
          <p:cNvSpPr txBox="1"/>
          <p:nvPr/>
        </p:nvSpPr>
        <p:spPr>
          <a:xfrm>
            <a:off x="305747" y="245468"/>
            <a:ext cx="8191985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b="1" dirty="0"/>
              <a:t>Etudes expérimentales évaluant les effets de différents formats d’affichage environnemental, avec ou sans Nutri-Score associé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16CD5F1-256E-3626-09A1-78F8F8263411}"/>
              </a:ext>
            </a:extLst>
          </p:cNvPr>
          <p:cNvSpPr txBox="1"/>
          <p:nvPr/>
        </p:nvSpPr>
        <p:spPr>
          <a:xfrm>
            <a:off x="305747" y="1325613"/>
            <a:ext cx="8191984" cy="22159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Globalement mêmes types de résultats qu’avec Nutri-Score :</a:t>
            </a:r>
          </a:p>
          <a:p>
            <a:endParaRPr lang="fr-FR" sz="800" dirty="0"/>
          </a:p>
          <a:p>
            <a:pPr marL="285750" indent="-285750">
              <a:buFontTx/>
              <a:buChar char="-"/>
            </a:pPr>
            <a:r>
              <a:rPr lang="fr-FR" dirty="0"/>
              <a:t>Améliore la capacité à classer les produits</a:t>
            </a:r>
          </a:p>
          <a:p>
            <a:pPr marL="285750" indent="-285750">
              <a:buFontTx/>
              <a:buChar char="-"/>
            </a:pPr>
            <a:r>
              <a:rPr lang="fr-FR" dirty="0"/>
              <a:t>Effets différenciés selon types de consommateurs (pro-environnementaux…)</a:t>
            </a:r>
          </a:p>
          <a:p>
            <a:pPr marL="285750" indent="-285750">
              <a:buFontTx/>
              <a:buChar char="-"/>
            </a:pPr>
            <a:r>
              <a:rPr lang="fr-FR" dirty="0"/>
              <a:t>Amplitude modeste </a:t>
            </a:r>
          </a:p>
          <a:p>
            <a:pPr marL="285750" indent="-285750">
              <a:buFontTx/>
              <a:buChar char="-"/>
            </a:pPr>
            <a:r>
              <a:rPr lang="fr-FR" dirty="0"/>
              <a:t>Nutrition &gt; environnement</a:t>
            </a:r>
          </a:p>
          <a:p>
            <a:pPr marL="285750" indent="-285750">
              <a:buFontTx/>
              <a:buChar char="-"/>
            </a:pPr>
            <a:r>
              <a:rPr lang="fr-FR" dirty="0"/>
              <a:t>Convergence possible entre nutrition et environnement, mais sous-additivité quand contradiction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5135B82-F42E-0312-325A-5A86A13BF6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747" y="4126361"/>
            <a:ext cx="5044830" cy="257168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C37B8326-6A2F-FD91-DD9A-23A8A08D2EEF}"/>
              </a:ext>
            </a:extLst>
          </p:cNvPr>
          <p:cNvSpPr txBox="1"/>
          <p:nvPr/>
        </p:nvSpPr>
        <p:spPr>
          <a:xfrm>
            <a:off x="5687203" y="5052670"/>
            <a:ext cx="6103744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/>
              <a:t>Sur l’environnement, un format type Nutri-score (et score type </a:t>
            </a:r>
            <a:r>
              <a:rPr lang="fr-FR" b="1" dirty="0" err="1"/>
              <a:t>Agribalyse</a:t>
            </a:r>
            <a:r>
              <a:rPr lang="fr-FR" b="1" dirty="0"/>
              <a:t>) induit surtout des substitutions inter-catégories (régimes)</a:t>
            </a:r>
          </a:p>
        </p:txBody>
      </p:sp>
    </p:spTree>
    <p:extLst>
      <p:ext uri="{BB962C8B-B14F-4D97-AF65-F5344CB8AC3E}">
        <p14:creationId xmlns:p14="http://schemas.microsoft.com/office/powerpoint/2010/main" val="4171511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Connecteur droit avec flèche 36"/>
          <p:cNvCxnSpPr/>
          <p:nvPr/>
        </p:nvCxnSpPr>
        <p:spPr>
          <a:xfrm flipV="1">
            <a:off x="2593112" y="2076770"/>
            <a:ext cx="0" cy="26642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ZoneTexte 37"/>
          <p:cNvSpPr txBox="1"/>
          <p:nvPr/>
        </p:nvSpPr>
        <p:spPr>
          <a:xfrm>
            <a:off x="2000776" y="1183226"/>
            <a:ext cx="25562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u="sng" dirty="0"/>
              <a:t>Score environnemental (log)</a:t>
            </a:r>
          </a:p>
        </p:txBody>
      </p:sp>
      <p:cxnSp>
        <p:nvCxnSpPr>
          <p:cNvPr id="39" name="Connecteur droit avec flèche 38"/>
          <p:cNvCxnSpPr/>
          <p:nvPr/>
        </p:nvCxnSpPr>
        <p:spPr>
          <a:xfrm>
            <a:off x="3205180" y="4080545"/>
            <a:ext cx="0" cy="528365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/>
          <p:cNvCxnSpPr/>
          <p:nvPr/>
        </p:nvCxnSpPr>
        <p:spPr>
          <a:xfrm>
            <a:off x="3601224" y="3493472"/>
            <a:ext cx="0" cy="587073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/>
          <p:cNvCxnSpPr/>
          <p:nvPr/>
        </p:nvCxnSpPr>
        <p:spPr>
          <a:xfrm>
            <a:off x="3907258" y="3088252"/>
            <a:ext cx="18002" cy="484651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avec flèche 41"/>
          <p:cNvCxnSpPr/>
          <p:nvPr/>
        </p:nvCxnSpPr>
        <p:spPr>
          <a:xfrm>
            <a:off x="4285300" y="2712393"/>
            <a:ext cx="0" cy="440438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/>
          <p:cNvCxnSpPr/>
          <p:nvPr/>
        </p:nvCxnSpPr>
        <p:spPr>
          <a:xfrm>
            <a:off x="4537328" y="2055283"/>
            <a:ext cx="0" cy="79510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/>
          <p:cNvCxnSpPr/>
          <p:nvPr/>
        </p:nvCxnSpPr>
        <p:spPr>
          <a:xfrm>
            <a:off x="2161064" y="4112217"/>
            <a:ext cx="2664296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/>
          <p:cNvCxnSpPr/>
          <p:nvPr/>
        </p:nvCxnSpPr>
        <p:spPr>
          <a:xfrm>
            <a:off x="2161064" y="2744065"/>
            <a:ext cx="2664296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/>
        </p:nvCxnSpPr>
        <p:spPr>
          <a:xfrm>
            <a:off x="2144654" y="3204011"/>
            <a:ext cx="2664296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>
            <a:off x="2305080" y="3680169"/>
            <a:ext cx="2664296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ZoneTexte 47"/>
          <p:cNvSpPr txBox="1"/>
          <p:nvPr/>
        </p:nvSpPr>
        <p:spPr>
          <a:xfrm>
            <a:off x="3088167" y="4580113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u="sng" dirty="0"/>
              <a:t>Catégories d’aliments</a:t>
            </a:r>
          </a:p>
        </p:txBody>
      </p:sp>
      <p:sp>
        <p:nvSpPr>
          <p:cNvPr id="49" name="Ellipse 48"/>
          <p:cNvSpPr/>
          <p:nvPr/>
        </p:nvSpPr>
        <p:spPr>
          <a:xfrm>
            <a:off x="2144654" y="4234564"/>
            <a:ext cx="360040" cy="3792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E</a:t>
            </a:r>
          </a:p>
        </p:txBody>
      </p:sp>
      <p:sp>
        <p:nvSpPr>
          <p:cNvPr id="50" name="Ellipse 49"/>
          <p:cNvSpPr/>
          <p:nvPr/>
        </p:nvSpPr>
        <p:spPr>
          <a:xfrm>
            <a:off x="2131025" y="3666971"/>
            <a:ext cx="360040" cy="379263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D</a:t>
            </a:r>
          </a:p>
        </p:txBody>
      </p:sp>
      <p:sp>
        <p:nvSpPr>
          <p:cNvPr id="51" name="Ellipse 50"/>
          <p:cNvSpPr/>
          <p:nvPr/>
        </p:nvSpPr>
        <p:spPr>
          <a:xfrm>
            <a:off x="2121267" y="3225312"/>
            <a:ext cx="360040" cy="379263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</a:t>
            </a:r>
          </a:p>
        </p:txBody>
      </p:sp>
      <p:sp>
        <p:nvSpPr>
          <p:cNvPr id="52" name="Ellipse 51"/>
          <p:cNvSpPr/>
          <p:nvPr/>
        </p:nvSpPr>
        <p:spPr>
          <a:xfrm>
            <a:off x="2164629" y="2783653"/>
            <a:ext cx="360040" cy="379263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B</a:t>
            </a:r>
          </a:p>
        </p:txBody>
      </p:sp>
      <p:sp>
        <p:nvSpPr>
          <p:cNvPr id="53" name="Ellipse 52"/>
          <p:cNvSpPr/>
          <p:nvPr/>
        </p:nvSpPr>
        <p:spPr>
          <a:xfrm>
            <a:off x="2162247" y="2260683"/>
            <a:ext cx="360040" cy="379263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</a:t>
            </a:r>
          </a:p>
        </p:txBody>
      </p:sp>
      <p:sp>
        <p:nvSpPr>
          <p:cNvPr id="54" name="ZoneTexte 53"/>
          <p:cNvSpPr txBox="1"/>
          <p:nvPr/>
        </p:nvSpPr>
        <p:spPr>
          <a:xfrm>
            <a:off x="2342267" y="5551719"/>
            <a:ext cx="2880320" cy="6463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Variabilité intra &lt;&lt; variabilité inter-catégories d’aliments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0FF9F5A-F991-4F97-948A-C7F515062148}"/>
              </a:ext>
            </a:extLst>
          </p:cNvPr>
          <p:cNvSpPr txBox="1"/>
          <p:nvPr/>
        </p:nvSpPr>
        <p:spPr>
          <a:xfrm>
            <a:off x="7241149" y="595223"/>
            <a:ext cx="45016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Pour renforcer les incitations sur l’offre :</a:t>
            </a:r>
          </a:p>
        </p:txBody>
      </p:sp>
      <p:pic>
        <p:nvPicPr>
          <p:cNvPr id="55" name="Picture 2" descr="https://www.foundation-earth.org/app/uploads/2021/08/Pilot-Head-2-01-e1642069882968.png">
            <a:extLst>
              <a:ext uri="{FF2B5EF4-FFF2-40B4-BE49-F238E27FC236}">
                <a16:creationId xmlns:a16="http://schemas.microsoft.com/office/drawing/2014/main" id="{89E53748-FBD2-4D2C-9308-07A28B79F8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t="19303" r="8703" b="20020"/>
          <a:stretch/>
        </p:blipFill>
        <p:spPr bwMode="auto">
          <a:xfrm>
            <a:off x="8986821" y="3780357"/>
            <a:ext cx="2483654" cy="90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C2C631A7-4C27-418A-B6D0-9DEE3CF7F577}"/>
              </a:ext>
            </a:extLst>
          </p:cNvPr>
          <p:cNvCxnSpPr>
            <a:cxnSpLocks/>
          </p:cNvCxnSpPr>
          <p:nvPr/>
        </p:nvCxnSpPr>
        <p:spPr>
          <a:xfrm flipV="1">
            <a:off x="3205180" y="2882055"/>
            <a:ext cx="0" cy="108077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FB733842-8FEC-4BFC-AA0F-98E71667FA1F}"/>
              </a:ext>
            </a:extLst>
          </p:cNvPr>
          <p:cNvCxnSpPr/>
          <p:nvPr/>
        </p:nvCxnSpPr>
        <p:spPr>
          <a:xfrm>
            <a:off x="4537328" y="2971930"/>
            <a:ext cx="0" cy="89651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>
            <a:extLst>
              <a:ext uri="{FF2B5EF4-FFF2-40B4-BE49-F238E27FC236}">
                <a16:creationId xmlns:a16="http://schemas.microsoft.com/office/drawing/2014/main" id="{BADC878A-343B-46C0-BDAA-889328CD0A8B}"/>
              </a:ext>
            </a:extLst>
          </p:cNvPr>
          <p:cNvSpPr txBox="1"/>
          <p:nvPr/>
        </p:nvSpPr>
        <p:spPr>
          <a:xfrm>
            <a:off x="7222626" y="2820925"/>
            <a:ext cx="47326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b="1" dirty="0"/>
              <a:t>Augmenter le nombre de niveaux </a:t>
            </a:r>
            <a:r>
              <a:rPr lang="fr-FR" dirty="0"/>
              <a:t>(cf. </a:t>
            </a:r>
            <a:r>
              <a:rPr lang="fr-FR" i="1" dirty="0" err="1"/>
              <a:t>Foundation</a:t>
            </a:r>
            <a:r>
              <a:rPr lang="fr-FR" i="1" dirty="0"/>
              <a:t> </a:t>
            </a:r>
            <a:r>
              <a:rPr lang="fr-FR" i="1" dirty="0" err="1"/>
              <a:t>Earth</a:t>
            </a:r>
            <a:r>
              <a:rPr lang="fr-FR" dirty="0"/>
              <a:t>)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51326743-34EB-438B-9C00-82481047C6D2}"/>
              </a:ext>
            </a:extLst>
          </p:cNvPr>
          <p:cNvSpPr txBox="1"/>
          <p:nvPr/>
        </p:nvSpPr>
        <p:spPr>
          <a:xfrm>
            <a:off x="7447651" y="4995611"/>
            <a:ext cx="4319921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2400" b="1" dirty="0"/>
              <a:t>Afficher la valeur numérique</a:t>
            </a:r>
            <a:endParaRPr lang="fr-FR" sz="2400" dirty="0"/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34D15DB5-04A9-4552-A65D-21DF89B75CAA}"/>
              </a:ext>
            </a:extLst>
          </p:cNvPr>
          <p:cNvSpPr txBox="1"/>
          <p:nvPr/>
        </p:nvSpPr>
        <p:spPr>
          <a:xfrm>
            <a:off x="7197474" y="1962447"/>
            <a:ext cx="45700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fr-FR" b="1" dirty="0"/>
          </a:p>
          <a:p>
            <a:pPr marL="285750" indent="-285750">
              <a:buFontTx/>
              <a:buChar char="-"/>
            </a:pPr>
            <a:r>
              <a:rPr lang="fr-FR" b="1" dirty="0"/>
              <a:t>Amplifier les écarts intra-catégories </a:t>
            </a:r>
            <a:r>
              <a:rPr lang="fr-FR" dirty="0"/>
              <a:t>(donner plus de poids aux compléments)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335360" y="188640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u="sng" dirty="0"/>
              <a:t>Format d’affichage et incitations sur l’offre  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7313827" y="1103969"/>
            <a:ext cx="41889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b="1" dirty="0"/>
              <a:t>Affichage sur des échelles par catégories de produits </a:t>
            </a:r>
            <a:r>
              <a:rPr lang="fr-FR" dirty="0"/>
              <a:t>(on perd l’effet sur régimes alimentaires)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B5E522E-1892-C176-C115-CC0D5327AF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2521" y="5551719"/>
            <a:ext cx="2181500" cy="118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31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8" grpId="0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6" grpId="0"/>
      <p:bldP spid="22" grpId="0"/>
      <p:bldP spid="30" grpId="0" animBg="1"/>
      <p:bldP spid="31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34625383-5F6A-1654-76EE-482E42564C48}"/>
              </a:ext>
            </a:extLst>
          </p:cNvPr>
          <p:cNvSpPr txBox="1"/>
          <p:nvPr/>
        </p:nvSpPr>
        <p:spPr>
          <a:xfrm>
            <a:off x="833043" y="1669822"/>
            <a:ext cx="10765399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Des tensions sur l’usage de l’ACV, perçue par certains comme pénalisant par construction systèmes extensifs (et les produits animaux)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Une relation </a:t>
            </a:r>
            <a:r>
              <a:rPr lang="fr-FR" sz="2200" dirty="0"/>
              <a:t>complexe</a:t>
            </a:r>
            <a:r>
              <a:rPr lang="fr-FR" sz="2000" dirty="0"/>
              <a:t> entre bases scientifiques (des évaluations d’impacts) et conception d’un instrument de politique publique (des choix à faire : ex. pondérations qui peuvent exprimer des priorités politiques)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8DAE673-38E9-58DC-8132-743E57F07B72}"/>
              </a:ext>
            </a:extLst>
          </p:cNvPr>
          <p:cNvSpPr txBox="1"/>
          <p:nvPr/>
        </p:nvSpPr>
        <p:spPr>
          <a:xfrm>
            <a:off x="4379495" y="682506"/>
            <a:ext cx="3293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Conclusion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E0C2BD2-66C3-091C-C2E7-6EFEAA27D218}"/>
              </a:ext>
            </a:extLst>
          </p:cNvPr>
          <p:cNvSpPr txBox="1"/>
          <p:nvPr/>
        </p:nvSpPr>
        <p:spPr>
          <a:xfrm>
            <a:off x="5637654" y="2973519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2683D52-59EA-3779-E2B5-1CDDEC1F6B6B}"/>
              </a:ext>
            </a:extLst>
          </p:cNvPr>
          <p:cNvSpPr txBox="1"/>
          <p:nvPr/>
        </p:nvSpPr>
        <p:spPr>
          <a:xfrm>
            <a:off x="833043" y="3639592"/>
            <a:ext cx="1101978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Des enjeux méthodologiques et de recherche pour mieux prendre en compte certaines dimensions (biodiversité, plastiques, effets des pesticides….)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Des recherches à conduire pour cerner les impacts à court et long termes d’un affichage « valeur numérique »</a:t>
            </a:r>
          </a:p>
          <a:p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7184537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BCAA89BF-5B2D-67ED-9C42-AF37A986B219}"/>
              </a:ext>
            </a:extLst>
          </p:cNvPr>
          <p:cNvSpPr txBox="1"/>
          <p:nvPr/>
        </p:nvSpPr>
        <p:spPr>
          <a:xfrm>
            <a:off x="753979" y="756328"/>
            <a:ext cx="1068404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200" dirty="0"/>
              <a:t>Un format d’affichage qui suit une autre voie que celle du Nutri-Score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200" dirty="0"/>
          </a:p>
          <a:p>
            <a:pPr marL="342900" indent="-342900">
              <a:buFontTx/>
              <a:buChar char="-"/>
            </a:pPr>
            <a:r>
              <a:rPr lang="fr-FR" sz="2200" dirty="0"/>
              <a:t>Peu prescriptif </a:t>
            </a:r>
          </a:p>
          <a:p>
            <a:pPr marL="342900" indent="-342900">
              <a:buFontTx/>
              <a:buChar char="-"/>
            </a:pPr>
            <a:endParaRPr lang="fr-FR" sz="2200" dirty="0"/>
          </a:p>
          <a:p>
            <a:pPr marL="342900" indent="-342900">
              <a:buFontTx/>
              <a:buChar char="-"/>
            </a:pPr>
            <a:r>
              <a:rPr lang="fr-FR" sz="2200" dirty="0"/>
              <a:t>Distances plutôt que classement</a:t>
            </a:r>
          </a:p>
          <a:p>
            <a:pPr marL="342900" indent="-342900">
              <a:buFontTx/>
              <a:buChar char="-"/>
            </a:pPr>
            <a:endParaRPr lang="fr-FR" sz="2200" dirty="0"/>
          </a:p>
          <a:p>
            <a:pPr marL="342900" indent="-342900">
              <a:buFontTx/>
              <a:buChar char="-"/>
            </a:pPr>
            <a:r>
              <a:rPr lang="fr-FR" sz="2200" dirty="0"/>
              <a:t>Métrique qui intègre les effets « quantités »</a:t>
            </a:r>
          </a:p>
          <a:p>
            <a:pPr marL="342900" indent="-342900">
              <a:buFontTx/>
              <a:buChar char="-"/>
            </a:pPr>
            <a:endParaRPr lang="fr-FR" sz="220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9FC49AF-F3BB-B11A-90C1-6CF7DDC7BF46}"/>
              </a:ext>
            </a:extLst>
          </p:cNvPr>
          <p:cNvSpPr txBox="1"/>
          <p:nvPr/>
        </p:nvSpPr>
        <p:spPr>
          <a:xfrm>
            <a:off x="664602" y="3291497"/>
            <a:ext cx="1061529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fr-FR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200" dirty="0"/>
              <a:t>Suppose un réel </a:t>
            </a:r>
            <a:r>
              <a:rPr lang="fr-FR" sz="2200" b="1" dirty="0"/>
              <a:t>processus d’apprentissage de la part des consommateurs</a:t>
            </a:r>
            <a:r>
              <a:rPr lang="fr-FR" sz="2200" dirty="0"/>
              <a:t>… qui peut être accompagné si la métrique s’élargit au-delà de l’affichage des produits en magasin (restauration collective, plateaux-repas, caddies, sites de vente en lignes…)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200" dirty="0"/>
              <a:t>Vu l’ampleur des changements à opérer sur le plan des pratiques de consommation, n’est-ce pas là un des enjeux majeurs pour l’avenir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200" dirty="0"/>
          </a:p>
        </p:txBody>
      </p:sp>
    </p:spTree>
    <p:extLst>
      <p:ext uri="{BB962C8B-B14F-4D97-AF65-F5344CB8AC3E}">
        <p14:creationId xmlns:p14="http://schemas.microsoft.com/office/powerpoint/2010/main" val="3033910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8C53C749-CC2A-722C-0EFD-697D907C1385}"/>
              </a:ext>
            </a:extLst>
          </p:cNvPr>
          <p:cNvSpPr txBox="1"/>
          <p:nvPr/>
        </p:nvSpPr>
        <p:spPr>
          <a:xfrm>
            <a:off x="1959429" y="2468192"/>
            <a:ext cx="5568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Merci pour votre attention…</a:t>
            </a:r>
          </a:p>
        </p:txBody>
      </p:sp>
    </p:spTree>
    <p:extLst>
      <p:ext uri="{BB962C8B-B14F-4D97-AF65-F5344CB8AC3E}">
        <p14:creationId xmlns:p14="http://schemas.microsoft.com/office/powerpoint/2010/main" val="2388315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ACFFC8-4F79-499E-EEF0-F214451FDA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0A6438E9-13C0-DEB3-5B74-89FFAE85D425}"/>
              </a:ext>
            </a:extLst>
          </p:cNvPr>
          <p:cNvSpPr txBox="1"/>
          <p:nvPr/>
        </p:nvSpPr>
        <p:spPr>
          <a:xfrm>
            <a:off x="466850" y="439061"/>
            <a:ext cx="11161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Pratiques alimentaires et comportements de consommation : </a:t>
            </a:r>
            <a:r>
              <a:rPr lang="fr-FR" b="1" dirty="0"/>
              <a:t>3 leviers d’action pour réduire les impacts environnementaux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444AFB9-4AFF-A3AB-2E63-707A1E5ECE7F}"/>
              </a:ext>
            </a:extLst>
          </p:cNvPr>
          <p:cNvSpPr txBox="1"/>
          <p:nvPr/>
        </p:nvSpPr>
        <p:spPr>
          <a:xfrm>
            <a:off x="1231148" y="1183654"/>
            <a:ext cx="5514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u="sng" dirty="0"/>
              <a:t>Quantités totales consommées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A95CEAC-B243-1242-E87A-DF3101434D31}"/>
              </a:ext>
            </a:extLst>
          </p:cNvPr>
          <p:cNvSpPr txBox="1"/>
          <p:nvPr/>
        </p:nvSpPr>
        <p:spPr>
          <a:xfrm>
            <a:off x="1231148" y="1669312"/>
            <a:ext cx="144842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u="sng" dirty="0"/>
              <a:t>Substitutions entre catégories de produits </a:t>
            </a:r>
            <a:r>
              <a:rPr lang="fr-FR" dirty="0"/>
              <a:t>= évolution des </a:t>
            </a:r>
            <a:r>
              <a:rPr lang="fr-FR" b="1" dirty="0"/>
              <a:t>régimes alimentaires </a:t>
            </a:r>
            <a:r>
              <a:rPr lang="fr-FR" dirty="0"/>
              <a:t>(plus de F&amp;L, légumineuses; </a:t>
            </a:r>
          </a:p>
          <a:p>
            <a:r>
              <a:rPr lang="fr-FR" dirty="0"/>
              <a:t>      moins de produits d’origine animale)  </a:t>
            </a:r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2D9078D-6A67-3BC6-7347-91D8D31DFA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47" r="12969" b="17124"/>
          <a:stretch/>
        </p:blipFill>
        <p:spPr>
          <a:xfrm>
            <a:off x="8077929" y="2746815"/>
            <a:ext cx="3381538" cy="25456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CB94502A-37D8-6F94-7F67-BEA444EB06C6}"/>
              </a:ext>
            </a:extLst>
          </p:cNvPr>
          <p:cNvSpPr txBox="1"/>
          <p:nvPr/>
        </p:nvSpPr>
        <p:spPr>
          <a:xfrm>
            <a:off x="8625291" y="2276078"/>
            <a:ext cx="2286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Seconda et al. 2017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A35A1D8-F1E7-CDEB-410F-4B5113363C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88379"/>
            <a:ext cx="5160555" cy="116940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084B0CC-0692-ECA7-2491-3D1893AFB8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6377" y="3240582"/>
            <a:ext cx="2457531" cy="3273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626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B4A543-01B1-F930-F223-BDE612B3AE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825CBA5A-71E3-4C2F-1598-B99FCB56809F}"/>
              </a:ext>
            </a:extLst>
          </p:cNvPr>
          <p:cNvSpPr txBox="1"/>
          <p:nvPr/>
        </p:nvSpPr>
        <p:spPr>
          <a:xfrm>
            <a:off x="466850" y="439061"/>
            <a:ext cx="11161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Pratiques alimentaires et comportements de consommation : </a:t>
            </a:r>
            <a:r>
              <a:rPr lang="fr-FR" b="1" dirty="0"/>
              <a:t>3 leviers d’action pour réduire les impacts environnementaux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DFC7E2D-8FE1-51AD-1C3B-2F373CE56B9B}"/>
              </a:ext>
            </a:extLst>
          </p:cNvPr>
          <p:cNvSpPr txBox="1"/>
          <p:nvPr/>
        </p:nvSpPr>
        <p:spPr>
          <a:xfrm>
            <a:off x="1231148" y="1183654"/>
            <a:ext cx="5514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u="sng" dirty="0"/>
              <a:t>Quantités totales consommées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F238DBC-0865-31AC-D25F-F690A4EA9B45}"/>
              </a:ext>
            </a:extLst>
          </p:cNvPr>
          <p:cNvSpPr txBox="1"/>
          <p:nvPr/>
        </p:nvSpPr>
        <p:spPr>
          <a:xfrm>
            <a:off x="1231148" y="1669312"/>
            <a:ext cx="144842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u="sng" dirty="0"/>
              <a:t>Substitutions entre catégories de produits </a:t>
            </a:r>
            <a:r>
              <a:rPr lang="fr-FR" dirty="0"/>
              <a:t>= évolution des </a:t>
            </a:r>
            <a:r>
              <a:rPr lang="fr-FR" b="1" dirty="0"/>
              <a:t>régimes alimentaires </a:t>
            </a:r>
            <a:r>
              <a:rPr lang="fr-FR" dirty="0"/>
              <a:t>(plus de F&amp;L, légumineuses; </a:t>
            </a:r>
          </a:p>
          <a:p>
            <a:r>
              <a:rPr lang="fr-FR" dirty="0"/>
              <a:t>      moins de produits d’origine animale)  </a:t>
            </a:r>
          </a:p>
          <a:p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1A575DB-EE51-9410-4D08-CA672DDFBC7E}"/>
              </a:ext>
            </a:extLst>
          </p:cNvPr>
          <p:cNvSpPr txBox="1"/>
          <p:nvPr/>
        </p:nvSpPr>
        <p:spPr>
          <a:xfrm>
            <a:off x="1231148" y="2476281"/>
            <a:ext cx="10588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u="sng" dirty="0"/>
              <a:t>Substitutions intra catégories de produits </a:t>
            </a:r>
            <a:r>
              <a:rPr lang="fr-FR" dirty="0"/>
              <a:t>(modes de production-transformation-distribution)</a:t>
            </a:r>
          </a:p>
          <a:p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D77D6B2-3AAF-EA00-96AC-5C1B67C48DA7}"/>
              </a:ext>
            </a:extLst>
          </p:cNvPr>
          <p:cNvSpPr txBox="1"/>
          <p:nvPr/>
        </p:nvSpPr>
        <p:spPr>
          <a:xfrm>
            <a:off x="359048" y="3162871"/>
            <a:ext cx="1180607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b="1" dirty="0"/>
              <a:t>Modes de production agricole </a:t>
            </a:r>
            <a:r>
              <a:rPr lang="fr-FR" dirty="0"/>
              <a:t>(conventionnel, agroécologie, bio…)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b="1" dirty="0"/>
              <a:t>Procédés de transformation </a:t>
            </a:r>
            <a:r>
              <a:rPr lang="fr-FR" dirty="0"/>
              <a:t>(consommation d’énergie, circularité…)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b="1" dirty="0"/>
              <a:t>Distribution</a:t>
            </a:r>
            <a:r>
              <a:rPr lang="fr-FR" dirty="0"/>
              <a:t> : origine, transport…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F8D5D24-FABC-032D-BB87-3F165CA9ACE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4017"/>
          <a:stretch/>
        </p:blipFill>
        <p:spPr>
          <a:xfrm>
            <a:off x="8392240" y="4121319"/>
            <a:ext cx="3675879" cy="2682762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2CC3431B-D225-9EEB-145E-235FE3199E1B}"/>
              </a:ext>
            </a:extLst>
          </p:cNvPr>
          <p:cNvSpPr txBox="1"/>
          <p:nvPr/>
        </p:nvSpPr>
        <p:spPr>
          <a:xfrm>
            <a:off x="8516121" y="3454858"/>
            <a:ext cx="3675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Avantages biodiversité bio / conventionnel</a:t>
            </a:r>
          </a:p>
        </p:txBody>
      </p:sp>
    </p:spTree>
    <p:extLst>
      <p:ext uri="{BB962C8B-B14F-4D97-AF65-F5344CB8AC3E}">
        <p14:creationId xmlns:p14="http://schemas.microsoft.com/office/powerpoint/2010/main" val="1962667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9C42B2-356C-73B1-41C6-CDD76D1A46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5CD185F8-D1A1-5042-B1FA-824335488EF3}"/>
              </a:ext>
            </a:extLst>
          </p:cNvPr>
          <p:cNvSpPr txBox="1"/>
          <p:nvPr/>
        </p:nvSpPr>
        <p:spPr>
          <a:xfrm>
            <a:off x="466850" y="439061"/>
            <a:ext cx="11161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Pratiques alimentaires et comportements de consommation : </a:t>
            </a:r>
            <a:r>
              <a:rPr lang="fr-FR" b="1" dirty="0"/>
              <a:t>3 leviers d’action pour réduire les impacts environnementaux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22C7089-F2CA-876B-AB86-8917F3B6C420}"/>
              </a:ext>
            </a:extLst>
          </p:cNvPr>
          <p:cNvSpPr txBox="1"/>
          <p:nvPr/>
        </p:nvSpPr>
        <p:spPr>
          <a:xfrm>
            <a:off x="1231148" y="1183654"/>
            <a:ext cx="5514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u="sng" dirty="0"/>
              <a:t>Quantités totales consommées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CD26F3A-BBAD-6012-89F8-B6ECF48317CC}"/>
              </a:ext>
            </a:extLst>
          </p:cNvPr>
          <p:cNvSpPr txBox="1"/>
          <p:nvPr/>
        </p:nvSpPr>
        <p:spPr>
          <a:xfrm>
            <a:off x="1231148" y="1669312"/>
            <a:ext cx="144842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u="sng" dirty="0"/>
              <a:t>Substitutions entre catégories de produits </a:t>
            </a:r>
            <a:r>
              <a:rPr lang="fr-FR" dirty="0"/>
              <a:t>= évolution des </a:t>
            </a:r>
            <a:r>
              <a:rPr lang="fr-FR" b="1" dirty="0"/>
              <a:t>régimes alimentaires </a:t>
            </a:r>
            <a:r>
              <a:rPr lang="fr-FR" dirty="0"/>
              <a:t>(plus de F&amp;L, légumineuses; </a:t>
            </a:r>
          </a:p>
          <a:p>
            <a:r>
              <a:rPr lang="fr-FR" dirty="0"/>
              <a:t>      moins de produits d’origine animale)  </a:t>
            </a:r>
          </a:p>
          <a:p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14B7205-8D15-5A68-A05F-A96BEB803825}"/>
              </a:ext>
            </a:extLst>
          </p:cNvPr>
          <p:cNvSpPr txBox="1"/>
          <p:nvPr/>
        </p:nvSpPr>
        <p:spPr>
          <a:xfrm>
            <a:off x="1231148" y="2476281"/>
            <a:ext cx="10588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u="sng" dirty="0"/>
              <a:t>Substitutions intra catégories de produits </a:t>
            </a:r>
            <a:r>
              <a:rPr lang="fr-FR" dirty="0"/>
              <a:t>(modes de production-transformation-distribution)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44088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F40BEB-5954-FB6B-D690-C2D1A5AED4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DC8FA6BB-9043-39A1-E30B-8F17E42DA0EA}"/>
              </a:ext>
            </a:extLst>
          </p:cNvPr>
          <p:cNvSpPr txBox="1"/>
          <p:nvPr/>
        </p:nvSpPr>
        <p:spPr>
          <a:xfrm>
            <a:off x="466850" y="439061"/>
            <a:ext cx="11161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Pratiques alimentaires et comportements de consommation : </a:t>
            </a:r>
            <a:r>
              <a:rPr lang="fr-FR" b="1" dirty="0"/>
              <a:t>3 leviers d’action pour réduire les impacts environnementaux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70772DC-3DC0-4C87-1AC3-A48B22C84115}"/>
              </a:ext>
            </a:extLst>
          </p:cNvPr>
          <p:cNvSpPr txBox="1"/>
          <p:nvPr/>
        </p:nvSpPr>
        <p:spPr>
          <a:xfrm>
            <a:off x="1231148" y="1183654"/>
            <a:ext cx="5514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u="sng" dirty="0"/>
              <a:t>Quantités totales consommées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40D10E5-7E30-C18A-9B34-BFFE12A2AB86}"/>
              </a:ext>
            </a:extLst>
          </p:cNvPr>
          <p:cNvSpPr txBox="1"/>
          <p:nvPr/>
        </p:nvSpPr>
        <p:spPr>
          <a:xfrm>
            <a:off x="1231148" y="1669312"/>
            <a:ext cx="144842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u="sng" dirty="0"/>
              <a:t>Substitutions entre catégories de produits </a:t>
            </a:r>
            <a:r>
              <a:rPr lang="fr-FR" dirty="0"/>
              <a:t>= évolution des </a:t>
            </a:r>
            <a:r>
              <a:rPr lang="fr-FR" b="1" dirty="0"/>
              <a:t>régimes alimentaires </a:t>
            </a:r>
            <a:r>
              <a:rPr lang="fr-FR" dirty="0"/>
              <a:t>(plus de F&amp;L, légumineuses; </a:t>
            </a:r>
          </a:p>
          <a:p>
            <a:r>
              <a:rPr lang="fr-FR" dirty="0"/>
              <a:t>      moins de produits d’origine animale)  </a:t>
            </a:r>
          </a:p>
          <a:p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8417071-802F-165E-6977-412F9879F6C3}"/>
              </a:ext>
            </a:extLst>
          </p:cNvPr>
          <p:cNvSpPr txBox="1"/>
          <p:nvPr/>
        </p:nvSpPr>
        <p:spPr>
          <a:xfrm>
            <a:off x="1231148" y="2476281"/>
            <a:ext cx="10588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u="sng" dirty="0"/>
              <a:t>Substitutions intra catégories de produits </a:t>
            </a:r>
            <a:r>
              <a:rPr lang="fr-FR" dirty="0"/>
              <a:t>(modes de production-transformation-distribution)</a:t>
            </a:r>
          </a:p>
          <a:p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8A166D7-1028-C0B6-09C4-65BE7F09CA95}"/>
              </a:ext>
            </a:extLst>
          </p:cNvPr>
          <p:cNvSpPr txBox="1"/>
          <p:nvPr/>
        </p:nvSpPr>
        <p:spPr>
          <a:xfrm>
            <a:off x="379772" y="4148998"/>
            <a:ext cx="2071140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Affichage environnemental</a:t>
            </a:r>
          </a:p>
          <a:p>
            <a:pPr algn="ctr"/>
            <a:r>
              <a:rPr lang="fr-FR" b="1" dirty="0"/>
              <a:t>des produits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48D76332-DBE0-EB65-0F72-C121085A15EE}"/>
              </a:ext>
            </a:extLst>
          </p:cNvPr>
          <p:cNvSpPr txBox="1"/>
          <p:nvPr/>
        </p:nvSpPr>
        <p:spPr>
          <a:xfrm>
            <a:off x="3186691" y="3370820"/>
            <a:ext cx="9182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/>
              <a:t>Informer les consommateurs (transparence)</a:t>
            </a:r>
            <a:endParaRPr lang="fr-FR" sz="1400" dirty="0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22946578-B17F-17D1-0833-FB7AC34AD83C}"/>
              </a:ext>
            </a:extLst>
          </p:cNvPr>
          <p:cNvSpPr txBox="1"/>
          <p:nvPr/>
        </p:nvSpPr>
        <p:spPr>
          <a:xfrm>
            <a:off x="3186691" y="4148998"/>
            <a:ext cx="9154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fr-FR" b="1" dirty="0"/>
              <a:t>Orienter leurs choix (prescription)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790D7034-3685-47ED-784B-1BE6083D2D41}"/>
              </a:ext>
            </a:extLst>
          </p:cNvPr>
          <p:cNvSpPr txBox="1"/>
          <p:nvPr/>
        </p:nvSpPr>
        <p:spPr>
          <a:xfrm>
            <a:off x="3186691" y="4859676"/>
            <a:ext cx="93003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2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fr-FR" b="1" dirty="0"/>
              <a:t>Inciter à une amélioration de l’offre </a:t>
            </a:r>
            <a:r>
              <a:rPr lang="fr-FR" dirty="0"/>
              <a:t>(innovations, reformulation…)</a:t>
            </a:r>
          </a:p>
          <a:p>
            <a:endParaRPr lang="fr-FR" dirty="0"/>
          </a:p>
        </p:txBody>
      </p:sp>
      <p:sp>
        <p:nvSpPr>
          <p:cNvPr id="22" name="Accolade ouvrante 21">
            <a:extLst>
              <a:ext uri="{FF2B5EF4-FFF2-40B4-BE49-F238E27FC236}">
                <a16:creationId xmlns:a16="http://schemas.microsoft.com/office/drawing/2014/main" id="{2B946986-DFBB-6BF1-74C5-54F47AE7514C}"/>
              </a:ext>
            </a:extLst>
          </p:cNvPr>
          <p:cNvSpPr/>
          <p:nvPr/>
        </p:nvSpPr>
        <p:spPr>
          <a:xfrm>
            <a:off x="2727297" y="3693985"/>
            <a:ext cx="251853" cy="182810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9349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" grpId="0"/>
      <p:bldP spid="20" grpId="0"/>
      <p:bldP spid="21" grpId="0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65814" y="152093"/>
            <a:ext cx="115671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200" b="1" dirty="0"/>
              <a:t>Grenelle de l’Environnement </a:t>
            </a:r>
            <a:r>
              <a:rPr lang="fr-FR" b="1" dirty="0"/>
              <a:t>(Grenelle 2, 2011)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200" dirty="0"/>
          </a:p>
        </p:txBody>
      </p:sp>
      <p:sp>
        <p:nvSpPr>
          <p:cNvPr id="5" name="AutoShape 2" descr="Carbon footprint label - Stock Image - C014/1254 - Science Photo Library"/>
          <p:cNvSpPr>
            <a:spLocks noChangeAspect="1" noChangeArrowheads="1"/>
          </p:cNvSpPr>
          <p:nvPr/>
        </p:nvSpPr>
        <p:spPr bwMode="auto">
          <a:xfrm>
            <a:off x="155575" y="-144463"/>
            <a:ext cx="1194760" cy="1194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7321" y="235540"/>
            <a:ext cx="1688407" cy="1829107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E65D1148-4D94-E3B7-4EBC-B0F0FF20868B}"/>
              </a:ext>
            </a:extLst>
          </p:cNvPr>
          <p:cNvSpPr txBox="1"/>
          <p:nvPr/>
        </p:nvSpPr>
        <p:spPr>
          <a:xfrm>
            <a:off x="365695" y="5328023"/>
            <a:ext cx="108848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fr-FR" sz="2000" b="1" dirty="0"/>
              <a:t>Pacte Vert UE - Stratégie F2F </a:t>
            </a:r>
            <a:r>
              <a:rPr lang="fr-FR" sz="2000" dirty="0"/>
              <a:t>: </a:t>
            </a:r>
            <a:r>
              <a:rPr lang="en-US" sz="2000" b="1" i="1" dirty="0">
                <a:solidFill>
                  <a:srgbClr val="FF0000"/>
                </a:solidFill>
              </a:rPr>
              <a:t>a sustainable labelling framework in 2024</a:t>
            </a:r>
            <a:endParaRPr lang="fr-FR" sz="2000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02FE5C1-23C8-4602-4FA6-99C7D753C860}"/>
              </a:ext>
            </a:extLst>
          </p:cNvPr>
          <p:cNvSpPr txBox="1"/>
          <p:nvPr/>
        </p:nvSpPr>
        <p:spPr>
          <a:xfrm>
            <a:off x="371769" y="3100096"/>
            <a:ext cx="1135525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« L'information apportée fait ressortir, de façon fiable et facilement compréhensible pour le consommateur</a:t>
            </a:r>
            <a:r>
              <a:rPr lang="fr-FR" sz="2200" dirty="0"/>
              <a:t>, </a:t>
            </a:r>
            <a:r>
              <a:rPr lang="fr-FR" sz="2200" b="1" dirty="0">
                <a:solidFill>
                  <a:srgbClr val="FF0000"/>
                </a:solidFill>
              </a:rPr>
              <a:t>l'impact environnemental </a:t>
            </a:r>
            <a:r>
              <a:rPr lang="fr-FR" sz="1600" dirty="0"/>
              <a:t>des biens et services considérés</a:t>
            </a:r>
            <a:r>
              <a:rPr lang="fr-FR" sz="1600" b="1" dirty="0">
                <a:solidFill>
                  <a:srgbClr val="FF0000"/>
                </a:solidFill>
              </a:rPr>
              <a:t> </a:t>
            </a:r>
            <a:r>
              <a:rPr lang="fr-FR" sz="2200" b="1" dirty="0">
                <a:solidFill>
                  <a:srgbClr val="FF0000"/>
                </a:solidFill>
              </a:rPr>
              <a:t>sur l'ensemble de leur cycle de vie</a:t>
            </a:r>
            <a:r>
              <a:rPr lang="fr-FR" sz="1600" b="1" dirty="0"/>
              <a:t>. </a:t>
            </a:r>
          </a:p>
          <a:p>
            <a:endParaRPr lang="fr-FR" sz="1600" b="1" dirty="0"/>
          </a:p>
          <a:p>
            <a:r>
              <a:rPr lang="fr-FR" sz="1600" dirty="0"/>
              <a:t>… notamment en termes </a:t>
            </a:r>
            <a:r>
              <a:rPr lang="fr-FR" sz="2200" b="1" dirty="0">
                <a:solidFill>
                  <a:srgbClr val="FF0000"/>
                </a:solidFill>
              </a:rPr>
              <a:t>d'émissions de gaz à effet de serre, d'atteintes à la biodiversité et de consommation d'eau et d'autres ressources naturelles</a:t>
            </a:r>
            <a:r>
              <a:rPr lang="fr-FR" sz="1600" b="1" dirty="0">
                <a:solidFill>
                  <a:srgbClr val="FF0000"/>
                </a:solidFill>
              </a:rPr>
              <a:t>»</a:t>
            </a:r>
            <a:endParaRPr lang="fr-FR" sz="1600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EB48B41-CC2F-5625-0E8E-20BAC4932853}"/>
              </a:ext>
            </a:extLst>
          </p:cNvPr>
          <p:cNvSpPr txBox="1"/>
          <p:nvPr/>
        </p:nvSpPr>
        <p:spPr>
          <a:xfrm>
            <a:off x="365695" y="2430098"/>
            <a:ext cx="8051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fr-FR" sz="2000" b="1" dirty="0"/>
              <a:t>Conférence citoyenne, puis Loi Climat et Résilience </a:t>
            </a:r>
            <a:r>
              <a:rPr lang="fr-FR" dirty="0"/>
              <a:t>(2021, </a:t>
            </a:r>
            <a:r>
              <a:rPr lang="fr-FR" i="1" dirty="0"/>
              <a:t>Art. L. 541-9-11</a:t>
            </a:r>
            <a:r>
              <a:rPr lang="fr-FR" dirty="0"/>
              <a:t>)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E4FBCA0-4F13-EF36-1DF5-26E58EC3AAC5}"/>
              </a:ext>
            </a:extLst>
          </p:cNvPr>
          <p:cNvSpPr txBox="1"/>
          <p:nvPr/>
        </p:nvSpPr>
        <p:spPr>
          <a:xfrm>
            <a:off x="1214157" y="1129867"/>
            <a:ext cx="4973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Impact carbone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Complexité et coût de la collecte des données</a:t>
            </a:r>
          </a:p>
        </p:txBody>
      </p:sp>
    </p:spTree>
    <p:extLst>
      <p:ext uri="{BB962C8B-B14F-4D97-AF65-F5344CB8AC3E}">
        <p14:creationId xmlns:p14="http://schemas.microsoft.com/office/powerpoint/2010/main" val="2720399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10522" y="338084"/>
            <a:ext cx="12073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200" b="1" dirty="0"/>
              <a:t>Initiatives « privées » élargissant le périmètre environnemental (acteurs des filières, du numérique…)</a:t>
            </a:r>
          </a:p>
        </p:txBody>
      </p:sp>
      <p:pic>
        <p:nvPicPr>
          <p:cNvPr id="5" name="Picture 2" descr="https://www.foundation-earth.org/app/uploads/2021/08/Pilot-Head-2-01-e1642069882968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t="19303" r="8703" b="20020"/>
          <a:stretch/>
        </p:blipFill>
        <p:spPr bwMode="auto">
          <a:xfrm>
            <a:off x="5600460" y="933719"/>
            <a:ext cx="2168533" cy="1023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Sustainability labelling for food packaging : r/enviroac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3473" y="1478091"/>
            <a:ext cx="1957832" cy="1213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494E5701-886B-462D-9C08-B3871D8BADD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970"/>
          <a:stretch/>
        </p:blipFill>
        <p:spPr>
          <a:xfrm>
            <a:off x="766952" y="1350087"/>
            <a:ext cx="1464885" cy="85419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BABE4C3-0AEC-4AD2-A55B-704AAE4B737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341" b="75714"/>
          <a:stretch/>
        </p:blipFill>
        <p:spPr>
          <a:xfrm>
            <a:off x="1930108" y="1786481"/>
            <a:ext cx="1926954" cy="1114677"/>
          </a:xfrm>
          <a:prstGeom prst="rect">
            <a:avLst/>
          </a:prstGeom>
        </p:spPr>
      </p:pic>
      <p:pic>
        <p:nvPicPr>
          <p:cNvPr id="10" name="Picture 6" descr="Le Planet-score à la conquête de l'Europe - Pleinchamp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34" t="10627" r="10985" b="40260"/>
          <a:stretch/>
        </p:blipFill>
        <p:spPr bwMode="auto">
          <a:xfrm>
            <a:off x="3435593" y="1107525"/>
            <a:ext cx="1384946" cy="1762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208062EC-FFB9-C985-2B4B-BA658298FED0}"/>
              </a:ext>
            </a:extLst>
          </p:cNvPr>
          <p:cNvSpPr txBox="1"/>
          <p:nvPr/>
        </p:nvSpPr>
        <p:spPr>
          <a:xfrm>
            <a:off x="474133" y="3508931"/>
            <a:ext cx="120733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200" b="1" dirty="0"/>
              <a:t>« Expérimentation 2021 / 2025 » = portée par Ministère de la Transition Ecologique et l’ADEME 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291307" y="4513665"/>
            <a:ext cx="6336704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/>
              <a:t>Développement d’une méthodologie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/>
              <a:t>Mise en place dans le secteur du textile en cours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/>
              <a:t>Mise en place dans l’alimentation ???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A0B3980D-D5C8-E3E1-7DD7-AF48DAE5A9D9}"/>
              </a:ext>
            </a:extLst>
          </p:cNvPr>
          <p:cNvSpPr txBox="1"/>
          <p:nvPr/>
        </p:nvSpPr>
        <p:spPr>
          <a:xfrm>
            <a:off x="8533473" y="4282833"/>
            <a:ext cx="2063499" cy="193899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Score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fr-FR" sz="2400" b="1" dirty="0"/>
          </a:p>
          <a:p>
            <a:pPr algn="ctr"/>
            <a:r>
              <a:rPr lang="fr-FR" sz="2400" b="1" dirty="0"/>
              <a:t>Format</a:t>
            </a:r>
          </a:p>
          <a:p>
            <a:pPr algn="ctr"/>
            <a:endParaRPr lang="fr-FR" sz="2400" b="1" dirty="0"/>
          </a:p>
          <a:p>
            <a:pPr algn="ctr"/>
            <a:r>
              <a:rPr lang="fr-FR" sz="2400" b="1" dirty="0"/>
              <a:t>(Données)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B9E93E5-6A5F-4043-96EB-8A8F6416AFE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3247" t="25929" r="5268" b="60698"/>
          <a:stretch/>
        </p:blipFill>
        <p:spPr>
          <a:xfrm>
            <a:off x="410522" y="2310011"/>
            <a:ext cx="1599984" cy="727266"/>
          </a:xfrm>
          <a:prstGeom prst="rect">
            <a:avLst/>
          </a:prstGeom>
        </p:spPr>
      </p:pic>
      <p:pic>
        <p:nvPicPr>
          <p:cNvPr id="11" name="Picture 2" descr="image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82" b="67557"/>
          <a:stretch/>
        </p:blipFill>
        <p:spPr bwMode="auto">
          <a:xfrm>
            <a:off x="5846877" y="2169473"/>
            <a:ext cx="2232289" cy="79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6446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5B1C443D-399C-B4AB-551A-728D3B43D018}"/>
              </a:ext>
            </a:extLst>
          </p:cNvPr>
          <p:cNvSpPr txBox="1"/>
          <p:nvPr/>
        </p:nvSpPr>
        <p:spPr>
          <a:xfrm>
            <a:off x="2227057" y="2623507"/>
            <a:ext cx="7737885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/>
              <a:t>Des méthodes d’évaluation des impacts au calcul d’un score environnemental</a:t>
            </a:r>
          </a:p>
        </p:txBody>
      </p:sp>
    </p:spTree>
    <p:extLst>
      <p:ext uri="{BB962C8B-B14F-4D97-AF65-F5344CB8AC3E}">
        <p14:creationId xmlns:p14="http://schemas.microsoft.com/office/powerpoint/2010/main" val="13017064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13018</TotalTime>
  <Words>1645</Words>
  <Application>Microsoft Office PowerPoint</Application>
  <PresentationFormat>Grand écran</PresentationFormat>
  <Paragraphs>236</Paragraphs>
  <Slides>25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1" baseType="lpstr">
      <vt:lpstr>Aptos</vt:lpstr>
      <vt:lpstr>Arial</vt:lpstr>
      <vt:lpstr>Calibri</vt:lpstr>
      <vt:lpstr>Calibri Light</vt:lpstr>
      <vt:lpstr>Courier New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Affichage environnemental</dc:title>
  <dc:creator>Arnaud Hélias</dc:creator>
  <cp:lastModifiedBy>louis georges soler</cp:lastModifiedBy>
  <cp:revision>62</cp:revision>
  <dcterms:created xsi:type="dcterms:W3CDTF">2024-12-08T21:00:31Z</dcterms:created>
  <dcterms:modified xsi:type="dcterms:W3CDTF">2025-09-23T13:08:01Z</dcterms:modified>
</cp:coreProperties>
</file>