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1841" r:id="rId2"/>
    <p:sldId id="1143" r:id="rId3"/>
    <p:sldId id="1881" r:id="rId4"/>
    <p:sldId id="1882" r:id="rId5"/>
    <p:sldId id="1885" r:id="rId6"/>
    <p:sldId id="1883" r:id="rId7"/>
    <p:sldId id="397" r:id="rId8"/>
    <p:sldId id="455" r:id="rId9"/>
    <p:sldId id="1884" r:id="rId10"/>
    <p:sldId id="1874" r:id="rId11"/>
    <p:sldId id="1840" r:id="rId12"/>
    <p:sldId id="1842" r:id="rId13"/>
    <p:sldId id="356" r:id="rId14"/>
    <p:sldId id="1843" r:id="rId15"/>
    <p:sldId id="1846" r:id="rId16"/>
    <p:sldId id="417" r:id="rId17"/>
    <p:sldId id="1135" r:id="rId18"/>
    <p:sldId id="1890" r:id="rId19"/>
    <p:sldId id="1892" r:id="rId20"/>
    <p:sldId id="1080" r:id="rId21"/>
    <p:sldId id="1140" r:id="rId22"/>
    <p:sldId id="1147" r:id="rId23"/>
    <p:sldId id="1893" r:id="rId24"/>
    <p:sldId id="1894" r:id="rId25"/>
    <p:sldId id="1895" r:id="rId26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8" autoAdjust="0"/>
    <p:restoredTop sz="96405"/>
  </p:normalViewPr>
  <p:slideViewPr>
    <p:cSldViewPr snapToGrid="0">
      <p:cViewPr varScale="1">
        <p:scale>
          <a:sx n="93" d="100"/>
          <a:sy n="93" d="100"/>
        </p:scale>
        <p:origin x="100" y="38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78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D1048-5FA5-5B41-86FA-9AA360B415A9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2AF7D-CF60-FC4C-8381-87B7EC0DBD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297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2A2A4-3376-45B9-BF5C-9969C5AC6473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338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2A2A4-3376-45B9-BF5C-9969C5AC6473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52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5795B-73AB-59EE-D160-6CCC5D3F2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7C20C-ECFC-E027-1188-47A0146F3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25DBC-CAF8-829A-C488-4A93AA98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BF665-2E7C-A7DA-D284-D60AD0AA1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FCB9-70EA-D562-1737-82DFD90C9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9196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82B62-0C81-1B5F-863C-020948372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CE0D32-4850-0839-5BD9-BC2021AE4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19B65-A125-F00A-EA7A-8CAC41A4A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7A3C7-5C49-DBD0-0127-8AA331EC9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0CD2E-3171-F84C-E9B3-70AC131B6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117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E80858-0D18-B87B-DE2F-3E50A40E2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C45079-4AAF-EFE9-C98E-36D78B697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BEED-3837-E02E-1071-E9772D1A3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9CBC5-68D8-654E-1B44-92F86F063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15386-C61C-0EAE-531C-44245018C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97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7AC6C-4EBB-D33D-2CB1-5859FCD6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018F7-956E-9D16-E144-9BAB36774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1B258-ABFF-2260-47BF-ED10133C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AB504-DC9F-6FF2-9316-D0B1BB1F3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D91E9-2764-35FC-E62E-9E77112F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61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4D91-C0E0-6283-0A36-C22540667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87E4F-F72C-5DB9-A0E7-EE5F44BC4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CFD5E-EFB4-DD7E-14DA-421F50B7A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502E7-8A4A-14E0-B4A9-5345142E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76A5B-0DD4-AB04-2339-062084E8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55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02C86-DAF6-5BCE-F490-90F0A28A1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8A8E5-F80B-AEF3-62CD-1BB902C9E9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A56C4-ED20-C5B8-585B-F758D8DE5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6A4A5-24A3-5DC9-7BB7-E987B7191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A2CDE-9D79-EF89-ABF0-03279D1C0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B7B3D-6ADB-A6AB-5901-C66D1D47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96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BD15A-24CE-0244-9F4D-77922B834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6C77-C86E-6B64-D176-0C1002DAD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D0D416-15E7-4690-F82A-F862CFA11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FB56C3-3DBF-9F9B-7E5D-5514E4776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88FC3A-3016-0C99-94C3-A99D59CD0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913D58-EB2F-E3AD-760D-54B594D7A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E12AAF-5DAE-A081-B336-59BE82643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C18965-3658-58D8-4F77-D772C7D1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44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9CDD8-24CA-BC2A-3993-0B9EED8F7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BA0685-8ABE-145F-6362-932E7F84C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99DA8-7618-5201-9CA0-90BEEF3E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508219-D4CB-F5E5-44C7-70F62B6C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629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8DE351-9A92-1272-AF97-D8F3032E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C490ED-27A8-090D-2442-F31D0A10D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AE1A9-E823-0A2F-3D84-BFDCCDA5C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800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F7393-A3C7-E284-98EE-2522C5369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4A981-D7FD-288A-2CC2-7D4E2C88F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F8133A-A4AD-509A-316C-6403AF3E3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3EE9D-883D-C62E-6193-A0C9EBCEC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BC517-1354-DB6E-75C2-ADAB4784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75C56-24B7-C39C-F21B-B258FCB2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69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58D6B-7ADA-476E-66A7-B723F1074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CAF9B1-6DEE-4EB4-FFCF-06BF46353A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65748-0F97-88B1-6436-84A3D48B6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DEFE8-C753-6C35-1AA5-C5DA7F77F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38214-CF18-6E29-D585-3A3683B6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B4EDB-3030-472B-C69B-D42D6BC3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9245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07127-5CDA-7A53-EE61-25EDE66E1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EB1B6-8329-9876-274A-8710B2CF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8E2D2-DB79-509A-AE70-876F011E1A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EDF70-CBE4-144C-B238-71760A656BFD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FB8E0-2C07-82C0-AC86-FF7C889A3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ABC06-3C91-5618-292F-7DCA1BD7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75210-E29A-6941-A111-0696F33FDE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45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FC3252-5ED1-2D20-74DD-D238FD039609}"/>
              </a:ext>
            </a:extLst>
          </p:cNvPr>
          <p:cNvSpPr txBox="1"/>
          <p:nvPr/>
        </p:nvSpPr>
        <p:spPr>
          <a:xfrm>
            <a:off x="699654" y="2650014"/>
            <a:ext cx="10482247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L’Affichage Environnemental des produits alimentaires : enjeux et points de tension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63DCE7-58BE-71E2-5176-09C467C71DA7}"/>
              </a:ext>
            </a:extLst>
          </p:cNvPr>
          <p:cNvSpPr txBox="1"/>
          <p:nvPr/>
        </p:nvSpPr>
        <p:spPr>
          <a:xfrm>
            <a:off x="5001491" y="5527963"/>
            <a:ext cx="2403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L.G Soler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BBDC20-561D-8AE7-50EC-016055D8A71E}"/>
              </a:ext>
            </a:extLst>
          </p:cNvPr>
          <p:cNvSpPr txBox="1"/>
          <p:nvPr/>
        </p:nvSpPr>
        <p:spPr>
          <a:xfrm>
            <a:off x="1711890" y="586877"/>
            <a:ext cx="8768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Journée PEPR </a:t>
            </a:r>
            <a:r>
              <a:rPr lang="fr-FR" sz="2400" b="1" i="0" dirty="0" err="1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FairCarbone</a:t>
            </a:r>
            <a:r>
              <a:rPr lang="fr-FR" sz="2400" b="1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 - Rennes</a:t>
            </a:r>
          </a:p>
          <a:p>
            <a:pPr algn="ctr"/>
            <a:r>
              <a:rPr lang="fr-FR" sz="2400" b="1" i="0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25 septembre 2025 </a:t>
            </a:r>
          </a:p>
          <a:p>
            <a:pPr algn="ctr"/>
            <a:endParaRPr lang="fr-FR" sz="2400" b="1" dirty="0">
              <a:solidFill>
                <a:srgbClr val="212121"/>
              </a:solidFill>
              <a:latin typeface="Aptos" panose="020B0004020202020204" pitchFamily="34" charset="0"/>
            </a:endParaRPr>
          </a:p>
          <a:p>
            <a:pPr algn="ctr"/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30713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A8BD7EC-0423-4C79-9DA5-4FE5982804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31" t="17170" r="24013" b="7192"/>
          <a:stretch/>
        </p:blipFill>
        <p:spPr>
          <a:xfrm>
            <a:off x="306388" y="4548446"/>
            <a:ext cx="2294809" cy="19791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ZoneTexte 1"/>
          <p:cNvSpPr txBox="1"/>
          <p:nvPr/>
        </p:nvSpPr>
        <p:spPr>
          <a:xfrm>
            <a:off x="353833" y="132287"/>
            <a:ext cx="1121115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Scores environnementaux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Construction d’une métrique</a:t>
            </a:r>
            <a:r>
              <a:rPr lang="fr-FR" dirty="0"/>
              <a:t> = mesure de « qualité environnementale /</a:t>
            </a:r>
            <a:r>
              <a:rPr lang="fr-FR" sz="2000" b="1" dirty="0"/>
              <a:t> impacts </a:t>
            </a:r>
            <a:r>
              <a:rPr lang="fr-FR" dirty="0"/>
              <a:t>» des produits pour les évaluer, classer, comparer (différences avec labels)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Echelle de qualité </a:t>
            </a:r>
            <a:r>
              <a:rPr lang="fr-FR" dirty="0"/>
              <a:t>= référence par rapport à laquelle peuvent s’ajuster les décisions des entreprises et des consommateurs (structurer le marché en créant des axes de différenciation verticale)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Etiquetage des produits </a:t>
            </a:r>
            <a:r>
              <a:rPr lang="fr-FR" dirty="0"/>
              <a:t>= </a:t>
            </a:r>
            <a:r>
              <a:rPr lang="fr-FR" u="sng" dirty="0"/>
              <a:t>vecteur de l’introduction de la métrique </a:t>
            </a:r>
            <a:r>
              <a:rPr lang="fr-FR" dirty="0"/>
              <a:t>sur le marché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AFBE3C-5DC0-40CD-A63E-3F670F306D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1" t="31100" b="6951"/>
          <a:stretch/>
        </p:blipFill>
        <p:spPr>
          <a:xfrm>
            <a:off x="8581844" y="4018006"/>
            <a:ext cx="3195859" cy="11521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405650" y="2628366"/>
            <a:ext cx="11432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Métrique = </a:t>
            </a:r>
            <a:r>
              <a:rPr lang="fr-FR" u="sng" dirty="0"/>
              <a:t>support pour des interventions publiques et privées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BE058C6-FE99-5A30-87C3-C09D9CCAD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6339" y="4660070"/>
            <a:ext cx="2680009" cy="183519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5D09599-E78C-A036-04ED-F63F20C59B36}"/>
              </a:ext>
            </a:extLst>
          </p:cNvPr>
          <p:cNvSpPr txBox="1"/>
          <p:nvPr/>
        </p:nvSpPr>
        <p:spPr>
          <a:xfrm>
            <a:off x="3755944" y="4466252"/>
            <a:ext cx="197554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Taxe adossée au Nutri-Score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3E17DC-DAE6-CB9B-A343-4E921C90847F}"/>
              </a:ext>
            </a:extLst>
          </p:cNvPr>
          <p:cNvSpPr txBox="1"/>
          <p:nvPr/>
        </p:nvSpPr>
        <p:spPr>
          <a:xfrm>
            <a:off x="414297" y="3685808"/>
            <a:ext cx="477813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7313"/>
            <a:r>
              <a:rPr lang="fr-FR" b="1" dirty="0"/>
              <a:t>Publiques </a:t>
            </a:r>
            <a:r>
              <a:rPr lang="fr-FR" dirty="0"/>
              <a:t>: régulation de la publicité, fiscalité, réglementation…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33DB0F-447E-D991-211D-7F69E8EDD5D5}"/>
              </a:ext>
            </a:extLst>
          </p:cNvPr>
          <p:cNvSpPr txBox="1"/>
          <p:nvPr/>
        </p:nvSpPr>
        <p:spPr>
          <a:xfrm>
            <a:off x="7371353" y="2842838"/>
            <a:ext cx="440635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Privées</a:t>
            </a:r>
            <a:r>
              <a:rPr lang="fr-FR" dirty="0"/>
              <a:t> : Reformulation et conception de nouveaux produits, stratégies marketing, engagements RSE…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C5E5F63-3620-6E4E-A8A9-C6CF3EF5B5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9740" y="5428161"/>
            <a:ext cx="3195859" cy="13510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B90BB0-1218-8F69-5AEE-B4AE766534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2399" y="5428161"/>
            <a:ext cx="3623624" cy="93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2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B9C9CCF-7626-8B7E-C6B9-4D95897D6278}"/>
              </a:ext>
            </a:extLst>
          </p:cNvPr>
          <p:cNvSpPr txBox="1"/>
          <p:nvPr/>
        </p:nvSpPr>
        <p:spPr>
          <a:xfrm>
            <a:off x="493439" y="1190860"/>
            <a:ext cx="4281055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200" dirty="0"/>
              <a:t>Dans le champ de la recherche…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EA3291-1A1B-27C1-FD62-77D0B0EAE69A}"/>
              </a:ext>
            </a:extLst>
          </p:cNvPr>
          <p:cNvSpPr txBox="1"/>
          <p:nvPr/>
        </p:nvSpPr>
        <p:spPr>
          <a:xfrm>
            <a:off x="389565" y="2103658"/>
            <a:ext cx="961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Eco-conception de systèmes de production agricoles et alimentaires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B28CC1-E734-50DC-F681-65656EA0E071}"/>
              </a:ext>
            </a:extLst>
          </p:cNvPr>
          <p:cNvSpPr txBox="1"/>
          <p:nvPr/>
        </p:nvSpPr>
        <p:spPr>
          <a:xfrm>
            <a:off x="407068" y="2469068"/>
            <a:ext cx="10417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Evaluation des impacts environnementaux des consommations alimentaires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EDBEF0-3D58-99FB-3336-6A2438493CFA}"/>
              </a:ext>
            </a:extLst>
          </p:cNvPr>
          <p:cNvSpPr txBox="1"/>
          <p:nvPr/>
        </p:nvSpPr>
        <p:spPr>
          <a:xfrm>
            <a:off x="386288" y="1753669"/>
            <a:ext cx="917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Caractérisation des impacts des pratiques agricoles, de transformation…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D98F6C-89C1-92FB-43FC-95AD786B8A31}"/>
              </a:ext>
            </a:extLst>
          </p:cNvPr>
          <p:cNvSpPr txBox="1"/>
          <p:nvPr/>
        </p:nvSpPr>
        <p:spPr>
          <a:xfrm>
            <a:off x="538689" y="3137371"/>
            <a:ext cx="4357255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FR"/>
            </a:defPPr>
            <a:lvl1pPr>
              <a:defRPr sz="2200"/>
            </a:lvl1pPr>
          </a:lstStyle>
          <a:p>
            <a:r>
              <a:rPr lang="fr-FR" dirty="0"/>
              <a:t>En ingénierie de l’évaluation…</a:t>
            </a:r>
          </a:p>
        </p:txBody>
      </p:sp>
      <p:pic>
        <p:nvPicPr>
          <p:cNvPr id="6146" name="Picture 2" descr="European Commission Service Site">
            <a:extLst>
              <a:ext uri="{FF2B5EF4-FFF2-40B4-BE49-F238E27FC236}">
                <a16:creationId xmlns:a16="http://schemas.microsoft.com/office/drawing/2014/main" id="{03D5951F-184A-3243-AC31-495CD6A71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284" y="4019602"/>
            <a:ext cx="1836755" cy="260584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BA5CA0-9608-FC4E-A68F-DBBF60B2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18" y="4031674"/>
            <a:ext cx="2494719" cy="26320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1A0F841-5589-E16A-1783-47CE711B9FEE}"/>
              </a:ext>
            </a:extLst>
          </p:cNvPr>
          <p:cNvSpPr txBox="1"/>
          <p:nvPr/>
        </p:nvSpPr>
        <p:spPr>
          <a:xfrm>
            <a:off x="3524852" y="5405305"/>
            <a:ext cx="727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JRC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9C0EF2F-2713-FE69-5FE7-DFE3DEC6D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723" y="4435887"/>
            <a:ext cx="3534957" cy="1957985"/>
          </a:xfrm>
          <a:prstGeom prst="rect">
            <a:avLst/>
          </a:prstGeom>
        </p:spPr>
      </p:pic>
      <p:pic>
        <p:nvPicPr>
          <p:cNvPr id="16" name="Image 28">
            <a:extLst>
              <a:ext uri="{FF2B5EF4-FFF2-40B4-BE49-F238E27FC236}">
                <a16:creationId xmlns:a16="http://schemas.microsoft.com/office/drawing/2014/main" id="{3F4DA0E8-F7DA-9B4E-9F6D-B760460703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231" y="5254493"/>
            <a:ext cx="810479" cy="6708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43B95B1-0AC0-2E38-EFA3-BAF5667C666B}"/>
              </a:ext>
            </a:extLst>
          </p:cNvPr>
          <p:cNvSpPr txBox="1"/>
          <p:nvPr/>
        </p:nvSpPr>
        <p:spPr>
          <a:xfrm>
            <a:off x="386288" y="150085"/>
            <a:ext cx="11007437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L’Analyse de Cycle de Vie (ACV) : un cadre méthodologique pour l’évaluation des impacts environnementaux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B48C67C-D25A-C72E-C25A-EDCAAF98DFC3}"/>
              </a:ext>
            </a:extLst>
          </p:cNvPr>
          <p:cNvSpPr txBox="1"/>
          <p:nvPr/>
        </p:nvSpPr>
        <p:spPr>
          <a:xfrm>
            <a:off x="9388731" y="5463671"/>
            <a:ext cx="2600076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Cadre méthodologique  et outils pour les acteurs des filières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314038B-5CF4-A9DC-72E3-FDAB89CB75B3}"/>
              </a:ext>
            </a:extLst>
          </p:cNvPr>
          <p:cNvSpPr txBox="1"/>
          <p:nvPr/>
        </p:nvSpPr>
        <p:spPr>
          <a:xfrm>
            <a:off x="6650181" y="3836691"/>
            <a:ext cx="199505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/>
              <a:t>Product </a:t>
            </a:r>
            <a:r>
              <a:rPr lang="fr-FR" sz="1400" b="1" dirty="0" err="1"/>
              <a:t>Environmental</a:t>
            </a:r>
            <a:r>
              <a:rPr lang="fr-FR" sz="1400" b="1" dirty="0"/>
              <a:t> </a:t>
            </a:r>
            <a:r>
              <a:rPr lang="fr-FR" sz="1400" b="1" dirty="0" err="1"/>
              <a:t>Footprint</a:t>
            </a:r>
            <a:r>
              <a:rPr lang="fr-FR" sz="1400" b="1" dirty="0"/>
              <a:t> (PEF)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1144D5A-BB8D-AB66-DEAF-9F9FAEDF2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1344" y="3634252"/>
            <a:ext cx="2381492" cy="170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7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 animBg="1"/>
      <p:bldP spid="10" grpId="0"/>
      <p:bldP spid="1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D0ED4-1554-D00E-D363-EF0842428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cycle.jpg">
            <a:extLst>
              <a:ext uri="{FF2B5EF4-FFF2-40B4-BE49-F238E27FC236}">
                <a16:creationId xmlns:a16="http://schemas.microsoft.com/office/drawing/2014/main" id="{C184FEFB-FD4D-641D-31ED-3E3345CD9B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2633" y="3287365"/>
            <a:ext cx="1009284" cy="93509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9CCB398-00BD-0747-B86D-FA01A8C2879E}"/>
              </a:ext>
            </a:extLst>
          </p:cNvPr>
          <p:cNvSpPr/>
          <p:nvPr/>
        </p:nvSpPr>
        <p:spPr>
          <a:xfrm>
            <a:off x="1127527" y="945306"/>
            <a:ext cx="2255702" cy="4548142"/>
          </a:xfrm>
          <a:prstGeom prst="rect">
            <a:avLst/>
          </a:prstGeom>
          <a:noFill/>
          <a:ln w="2540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 descr="1194985070288285988nodding_donkey_kevin_cow_01.svg.hi.png">
            <a:extLst>
              <a:ext uri="{FF2B5EF4-FFF2-40B4-BE49-F238E27FC236}">
                <a16:creationId xmlns:a16="http://schemas.microsoft.com/office/drawing/2014/main" id="{A0985F04-044E-46E5-86B2-EFBF082B3A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6990" y="1012463"/>
            <a:ext cx="854952" cy="843553"/>
          </a:xfrm>
          <a:prstGeom prst="rect">
            <a:avLst/>
          </a:prstGeom>
        </p:spPr>
      </p:pic>
      <p:grpSp>
        <p:nvGrpSpPr>
          <p:cNvPr id="24" name="Grouper 23">
            <a:extLst>
              <a:ext uri="{FF2B5EF4-FFF2-40B4-BE49-F238E27FC236}">
                <a16:creationId xmlns:a16="http://schemas.microsoft.com/office/drawing/2014/main" id="{A4A474F6-C5B6-D8FE-DB11-8283ED4D60B4}"/>
              </a:ext>
            </a:extLst>
          </p:cNvPr>
          <p:cNvGrpSpPr/>
          <p:nvPr/>
        </p:nvGrpSpPr>
        <p:grpSpPr>
          <a:xfrm>
            <a:off x="4046600" y="4415739"/>
            <a:ext cx="1015905" cy="452414"/>
            <a:chOff x="3673763" y="4295183"/>
            <a:chExt cx="684437" cy="304801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2F815E74-551E-9EF5-569B-6FAA2354B9AD}"/>
                </a:ext>
              </a:extLst>
            </p:cNvPr>
            <p:cNvCxnSpPr/>
            <p:nvPr/>
          </p:nvCxnSpPr>
          <p:spPr>
            <a:xfrm flipV="1">
              <a:off x="3673763" y="4295183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99824684-FB55-69E6-8C50-0241200449A7}"/>
                </a:ext>
              </a:extLst>
            </p:cNvPr>
            <p:cNvCxnSpPr/>
            <p:nvPr/>
          </p:nvCxnSpPr>
          <p:spPr>
            <a:xfrm flipV="1">
              <a:off x="3673763" y="4447583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E2593940-AC44-1295-F025-83C10034E48A}"/>
                </a:ext>
              </a:extLst>
            </p:cNvPr>
            <p:cNvCxnSpPr/>
            <p:nvPr/>
          </p:nvCxnSpPr>
          <p:spPr>
            <a:xfrm flipV="1">
              <a:off x="3673763" y="4599983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8" name="Grouper 27">
            <a:extLst>
              <a:ext uri="{FF2B5EF4-FFF2-40B4-BE49-F238E27FC236}">
                <a16:creationId xmlns:a16="http://schemas.microsoft.com/office/drawing/2014/main" id="{683037E7-0D7D-8AAF-E99A-5A008EBA8744}"/>
              </a:ext>
            </a:extLst>
          </p:cNvPr>
          <p:cNvGrpSpPr/>
          <p:nvPr/>
        </p:nvGrpSpPr>
        <p:grpSpPr>
          <a:xfrm>
            <a:off x="4046600" y="2853735"/>
            <a:ext cx="1015905" cy="452414"/>
            <a:chOff x="3670981" y="3194135"/>
            <a:chExt cx="684437" cy="304801"/>
          </a:xfrm>
        </p:grpSpPr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14A7A01A-5C9D-EDC0-4590-C91A1873DAFF}"/>
                </a:ext>
              </a:extLst>
            </p:cNvPr>
            <p:cNvCxnSpPr/>
            <p:nvPr/>
          </p:nvCxnSpPr>
          <p:spPr>
            <a:xfrm flipV="1">
              <a:off x="3670981" y="3194135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BF1EBDC6-8DC3-30D2-9044-2C4249C42920}"/>
                </a:ext>
              </a:extLst>
            </p:cNvPr>
            <p:cNvCxnSpPr/>
            <p:nvPr/>
          </p:nvCxnSpPr>
          <p:spPr>
            <a:xfrm flipH="1" flipV="1">
              <a:off x="3670981" y="3346535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A5E243AD-B55E-07CD-8DC7-48E415D3019A}"/>
                </a:ext>
              </a:extLst>
            </p:cNvPr>
            <p:cNvCxnSpPr/>
            <p:nvPr/>
          </p:nvCxnSpPr>
          <p:spPr>
            <a:xfrm flipV="1">
              <a:off x="3670981" y="3498935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2" name="Grouper 31">
            <a:extLst>
              <a:ext uri="{FF2B5EF4-FFF2-40B4-BE49-F238E27FC236}">
                <a16:creationId xmlns:a16="http://schemas.microsoft.com/office/drawing/2014/main" id="{127F546E-FCE1-BB54-0F26-E779AEA5016C}"/>
              </a:ext>
            </a:extLst>
          </p:cNvPr>
          <p:cNvGrpSpPr/>
          <p:nvPr/>
        </p:nvGrpSpPr>
        <p:grpSpPr>
          <a:xfrm>
            <a:off x="4046600" y="1585491"/>
            <a:ext cx="1015905" cy="452414"/>
            <a:chOff x="3695067" y="2391335"/>
            <a:chExt cx="684437" cy="304801"/>
          </a:xfrm>
        </p:grpSpPr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24E97C09-40BE-C03A-A962-E8A105B47AC3}"/>
                </a:ext>
              </a:extLst>
            </p:cNvPr>
            <p:cNvCxnSpPr/>
            <p:nvPr/>
          </p:nvCxnSpPr>
          <p:spPr>
            <a:xfrm flipH="1" flipV="1">
              <a:off x="3695067" y="2391335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D32CBC8A-A716-683A-3E7C-EFA2B4EBC454}"/>
                </a:ext>
              </a:extLst>
            </p:cNvPr>
            <p:cNvCxnSpPr/>
            <p:nvPr/>
          </p:nvCxnSpPr>
          <p:spPr>
            <a:xfrm flipV="1">
              <a:off x="3695067" y="2543735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AB32B52C-39EF-4273-F36A-727E0A4E0CCC}"/>
                </a:ext>
              </a:extLst>
            </p:cNvPr>
            <p:cNvCxnSpPr/>
            <p:nvPr/>
          </p:nvCxnSpPr>
          <p:spPr>
            <a:xfrm flipH="1" flipV="1">
              <a:off x="3695067" y="2696135"/>
              <a:ext cx="684437" cy="1"/>
            </a:xfrm>
            <a:prstGeom prst="straightConnector1">
              <a:avLst/>
            </a:prstGeom>
            <a:noFill/>
            <a:ln w="25400" cap="sq" cmpd="sng">
              <a:solidFill>
                <a:srgbClr val="800000"/>
              </a:solidFill>
              <a:bevel/>
              <a:headEnd type="none"/>
              <a:tailEnd type="triangle" w="lg" len="lg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6" name="Connecteur droit avec flèche 13">
            <a:extLst>
              <a:ext uri="{FF2B5EF4-FFF2-40B4-BE49-F238E27FC236}">
                <a16:creationId xmlns:a16="http://schemas.microsoft.com/office/drawing/2014/main" id="{E8E7DB1E-07DC-EF98-E23C-47A69B444A7B}"/>
              </a:ext>
            </a:extLst>
          </p:cNvPr>
          <p:cNvCxnSpPr>
            <a:stCxn id="39" idx="0"/>
            <a:endCxn id="37" idx="4"/>
          </p:cNvCxnSpPr>
          <p:nvPr/>
        </p:nvCxnSpPr>
        <p:spPr>
          <a:xfrm rot="16200000" flipV="1">
            <a:off x="8227266" y="3273955"/>
            <a:ext cx="773156" cy="1"/>
          </a:xfrm>
          <a:prstGeom prst="curvedConnector3">
            <a:avLst>
              <a:gd name="adj1" fmla="val 50000"/>
            </a:avLst>
          </a:prstGeom>
          <a:noFill/>
          <a:ln w="25400" cmpd="sng">
            <a:solidFill>
              <a:srgbClr val="008000"/>
            </a:solidFill>
            <a:bevel/>
            <a:tailEnd type="triangle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7" name="Ellipse 36">
            <a:extLst>
              <a:ext uri="{FF2B5EF4-FFF2-40B4-BE49-F238E27FC236}">
                <a16:creationId xmlns:a16="http://schemas.microsoft.com/office/drawing/2014/main" id="{6B0F191C-D529-F6A3-6636-FC8EC099BA8C}"/>
              </a:ext>
            </a:extLst>
          </p:cNvPr>
          <p:cNvSpPr>
            <a:spLocks noChangeAspect="1"/>
          </p:cNvSpPr>
          <p:nvPr/>
        </p:nvSpPr>
        <p:spPr>
          <a:xfrm>
            <a:off x="8010032" y="1679757"/>
            <a:ext cx="1207620" cy="1207620"/>
          </a:xfrm>
          <a:prstGeom prst="ellipse">
            <a:avLst/>
          </a:prstGeom>
          <a:solidFill>
            <a:schemeClr val="bg1"/>
          </a:solidFill>
          <a:ln w="25400" cmpd="sng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31EE3FC-FCA5-4255-45EC-AB512814E93F}"/>
              </a:ext>
            </a:extLst>
          </p:cNvPr>
          <p:cNvSpPr>
            <a:spLocks noChangeAspect="1"/>
          </p:cNvSpPr>
          <p:nvPr/>
        </p:nvSpPr>
        <p:spPr>
          <a:xfrm>
            <a:off x="6755706" y="2742724"/>
            <a:ext cx="1207620" cy="1207620"/>
          </a:xfrm>
          <a:prstGeom prst="ellipse">
            <a:avLst/>
          </a:prstGeom>
          <a:solidFill>
            <a:schemeClr val="bg1"/>
          </a:solidFill>
          <a:ln w="25400" cmpd="sng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75A4BD75-CEA5-ABF0-3802-03DB1D2FC1C9}"/>
              </a:ext>
            </a:extLst>
          </p:cNvPr>
          <p:cNvSpPr>
            <a:spLocks noChangeAspect="1"/>
          </p:cNvSpPr>
          <p:nvPr/>
        </p:nvSpPr>
        <p:spPr>
          <a:xfrm>
            <a:off x="8010034" y="3660533"/>
            <a:ext cx="1207620" cy="1207620"/>
          </a:xfrm>
          <a:prstGeom prst="ellipse">
            <a:avLst/>
          </a:prstGeom>
          <a:solidFill>
            <a:schemeClr val="bg1"/>
          </a:solidFill>
          <a:ln w="25400" cmpd="sng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13">
            <a:extLst>
              <a:ext uri="{FF2B5EF4-FFF2-40B4-BE49-F238E27FC236}">
                <a16:creationId xmlns:a16="http://schemas.microsoft.com/office/drawing/2014/main" id="{8F71A49E-2AFF-EF2D-52FE-95EECDF01793}"/>
              </a:ext>
            </a:extLst>
          </p:cNvPr>
          <p:cNvCxnSpPr>
            <a:stCxn id="37" idx="1"/>
            <a:endCxn id="38" idx="0"/>
          </p:cNvCxnSpPr>
          <p:nvPr/>
        </p:nvCxnSpPr>
        <p:spPr>
          <a:xfrm rot="16200000" flipH="1" flipV="1">
            <a:off x="7330143" y="1885981"/>
            <a:ext cx="886115" cy="827368"/>
          </a:xfrm>
          <a:prstGeom prst="curvedConnector3">
            <a:avLst>
              <a:gd name="adj1" fmla="val 783"/>
            </a:avLst>
          </a:prstGeom>
          <a:noFill/>
          <a:ln w="25400" cmpd="sng">
            <a:solidFill>
              <a:srgbClr val="008000"/>
            </a:solidFill>
            <a:tailEnd type="triangle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41" name="Connecteur droit avec flèche 13">
            <a:extLst>
              <a:ext uri="{FF2B5EF4-FFF2-40B4-BE49-F238E27FC236}">
                <a16:creationId xmlns:a16="http://schemas.microsoft.com/office/drawing/2014/main" id="{287EBFCD-0C7C-4DA5-23AE-830B86D024A0}"/>
              </a:ext>
            </a:extLst>
          </p:cNvPr>
          <p:cNvCxnSpPr>
            <a:stCxn id="38" idx="4"/>
            <a:endCxn id="39" idx="3"/>
          </p:cNvCxnSpPr>
          <p:nvPr/>
        </p:nvCxnSpPr>
        <p:spPr>
          <a:xfrm rot="16200000" flipH="1">
            <a:off x="7402723" y="3907136"/>
            <a:ext cx="740957" cy="827370"/>
          </a:xfrm>
          <a:prstGeom prst="curvedConnector3">
            <a:avLst>
              <a:gd name="adj1" fmla="val 100335"/>
            </a:avLst>
          </a:prstGeom>
          <a:noFill/>
          <a:ln w="25400" cmpd="sng">
            <a:solidFill>
              <a:srgbClr val="008000"/>
            </a:solidFill>
            <a:tailEnd type="triangle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pic>
        <p:nvPicPr>
          <p:cNvPr id="48" name="Image 47">
            <a:extLst>
              <a:ext uri="{FF2B5EF4-FFF2-40B4-BE49-F238E27FC236}">
                <a16:creationId xmlns:a16="http://schemas.microsoft.com/office/drawing/2014/main" id="{D7973CBE-8055-2A74-206B-D5DFAD5F66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7209" y="1739836"/>
            <a:ext cx="921648" cy="92164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36D300CA-A845-A9DB-C173-15DE606B24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9124" y="4040982"/>
            <a:ext cx="707216" cy="446725"/>
          </a:xfrm>
          <a:prstGeom prst="rect">
            <a:avLst/>
          </a:prstGeom>
        </p:spPr>
      </p:pic>
      <p:sp>
        <p:nvSpPr>
          <p:cNvPr id="50" name="Forme libre 49">
            <a:extLst>
              <a:ext uri="{FF2B5EF4-FFF2-40B4-BE49-F238E27FC236}">
                <a16:creationId xmlns:a16="http://schemas.microsoft.com/office/drawing/2014/main" id="{B3BA520E-30A3-CB3E-C1B8-1D40ACE554B1}"/>
              </a:ext>
            </a:extLst>
          </p:cNvPr>
          <p:cNvSpPr/>
          <p:nvPr/>
        </p:nvSpPr>
        <p:spPr>
          <a:xfrm>
            <a:off x="6835874" y="2998245"/>
            <a:ext cx="753370" cy="511686"/>
          </a:xfrm>
          <a:custGeom>
            <a:avLst/>
            <a:gdLst>
              <a:gd name="connsiteX0" fmla="*/ 0 w 2291669"/>
              <a:gd name="connsiteY0" fmla="*/ 1031924 h 1031924"/>
              <a:gd name="connsiteX1" fmla="*/ 782987 w 2291669"/>
              <a:gd name="connsiteY1" fmla="*/ 210778 h 1031924"/>
              <a:gd name="connsiteX2" fmla="*/ 1164932 w 2291669"/>
              <a:gd name="connsiteY2" fmla="*/ 717 h 1031924"/>
              <a:gd name="connsiteX3" fmla="*/ 1508682 w 2291669"/>
              <a:gd name="connsiteY3" fmla="*/ 153489 h 1031924"/>
              <a:gd name="connsiteX4" fmla="*/ 1842884 w 2291669"/>
              <a:gd name="connsiteY4" fmla="*/ 449483 h 1031924"/>
              <a:gd name="connsiteX5" fmla="*/ 2291669 w 2291669"/>
              <a:gd name="connsiteY5" fmla="*/ 1031924 h 103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1669" h="1031924">
                <a:moveTo>
                  <a:pt x="0" y="1031924"/>
                </a:moveTo>
                <a:cubicBezTo>
                  <a:pt x="294416" y="707285"/>
                  <a:pt x="588832" y="382646"/>
                  <a:pt x="782987" y="210778"/>
                </a:cubicBezTo>
                <a:cubicBezTo>
                  <a:pt x="977142" y="38910"/>
                  <a:pt x="1043983" y="10265"/>
                  <a:pt x="1164932" y="717"/>
                </a:cubicBezTo>
                <a:cubicBezTo>
                  <a:pt x="1285881" y="-8831"/>
                  <a:pt x="1395690" y="78695"/>
                  <a:pt x="1508682" y="153489"/>
                </a:cubicBezTo>
                <a:cubicBezTo>
                  <a:pt x="1621674" y="228283"/>
                  <a:pt x="1712386" y="303077"/>
                  <a:pt x="1842884" y="449483"/>
                </a:cubicBezTo>
                <a:cubicBezTo>
                  <a:pt x="1973382" y="595889"/>
                  <a:pt x="2291669" y="1031924"/>
                  <a:pt x="2291669" y="1031924"/>
                </a:cubicBezTo>
              </a:path>
            </a:pathLst>
          </a:custGeom>
          <a:solidFill>
            <a:schemeClr val="tx1"/>
          </a:solidFill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orme libre 50">
            <a:extLst>
              <a:ext uri="{FF2B5EF4-FFF2-40B4-BE49-F238E27FC236}">
                <a16:creationId xmlns:a16="http://schemas.microsoft.com/office/drawing/2014/main" id="{7F6E6346-AD2B-8A7F-CEA3-71ED9CA2DC1A}"/>
              </a:ext>
            </a:extLst>
          </p:cNvPr>
          <p:cNvSpPr/>
          <p:nvPr/>
        </p:nvSpPr>
        <p:spPr>
          <a:xfrm>
            <a:off x="7278166" y="3139256"/>
            <a:ext cx="604993" cy="375388"/>
          </a:xfrm>
          <a:custGeom>
            <a:avLst/>
            <a:gdLst>
              <a:gd name="connsiteX0" fmla="*/ 0 w 2291669"/>
              <a:gd name="connsiteY0" fmla="*/ 1031924 h 1031924"/>
              <a:gd name="connsiteX1" fmla="*/ 782987 w 2291669"/>
              <a:gd name="connsiteY1" fmla="*/ 210778 h 1031924"/>
              <a:gd name="connsiteX2" fmla="*/ 1164932 w 2291669"/>
              <a:gd name="connsiteY2" fmla="*/ 717 h 1031924"/>
              <a:gd name="connsiteX3" fmla="*/ 1508682 w 2291669"/>
              <a:gd name="connsiteY3" fmla="*/ 153489 h 1031924"/>
              <a:gd name="connsiteX4" fmla="*/ 1842884 w 2291669"/>
              <a:gd name="connsiteY4" fmla="*/ 449483 h 1031924"/>
              <a:gd name="connsiteX5" fmla="*/ 2291669 w 2291669"/>
              <a:gd name="connsiteY5" fmla="*/ 1031924 h 103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1669" h="1031924">
                <a:moveTo>
                  <a:pt x="0" y="1031924"/>
                </a:moveTo>
                <a:cubicBezTo>
                  <a:pt x="294416" y="707285"/>
                  <a:pt x="588832" y="382646"/>
                  <a:pt x="782987" y="210778"/>
                </a:cubicBezTo>
                <a:cubicBezTo>
                  <a:pt x="977142" y="38910"/>
                  <a:pt x="1043983" y="10265"/>
                  <a:pt x="1164932" y="717"/>
                </a:cubicBezTo>
                <a:cubicBezTo>
                  <a:pt x="1285881" y="-8831"/>
                  <a:pt x="1395690" y="78695"/>
                  <a:pt x="1508682" y="153489"/>
                </a:cubicBezTo>
                <a:cubicBezTo>
                  <a:pt x="1621674" y="228283"/>
                  <a:pt x="1712386" y="303077"/>
                  <a:pt x="1842884" y="449483"/>
                </a:cubicBezTo>
                <a:cubicBezTo>
                  <a:pt x="1973382" y="595889"/>
                  <a:pt x="2291669" y="1031924"/>
                  <a:pt x="2291669" y="1031924"/>
                </a:cubicBezTo>
              </a:path>
            </a:pathLst>
          </a:custGeom>
          <a:solidFill>
            <a:schemeClr val="tx1"/>
          </a:solidFill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F1F1FAF0-297E-FFB9-7DCF-04A0077CC4FB}"/>
              </a:ext>
            </a:extLst>
          </p:cNvPr>
          <p:cNvSpPr txBox="1"/>
          <p:nvPr/>
        </p:nvSpPr>
        <p:spPr>
          <a:xfrm>
            <a:off x="76923" y="5501008"/>
            <a:ext cx="4757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200" b="1" dirty="0">
                <a:solidFill>
                  <a:srgbClr val="008000"/>
                </a:solidFill>
              </a:rPr>
              <a:t>Description de la succession des activités de l’amont à l’aval </a:t>
            </a:r>
            <a:r>
              <a:rPr lang="fr-FR" b="1" dirty="0">
                <a:solidFill>
                  <a:srgbClr val="008000"/>
                </a:solidFill>
              </a:rPr>
              <a:t>(production, transport, transformation, stockage, consommation…)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10A185-77B2-2E0E-B21F-28ABFDF9E3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1435" y="1782104"/>
            <a:ext cx="1114380" cy="7995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0BE21A5-BF44-9BAD-D563-A10D3BC7EC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7508" y="2277135"/>
            <a:ext cx="878251" cy="15259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B2F951-F777-E6DD-16DE-9485B206CE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7480" y="3976349"/>
            <a:ext cx="1182077" cy="106560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D5C5361-792B-4B0C-DF66-831387F8EE85}"/>
              </a:ext>
            </a:extLst>
          </p:cNvPr>
          <p:cNvSpPr txBox="1"/>
          <p:nvPr/>
        </p:nvSpPr>
        <p:spPr>
          <a:xfrm>
            <a:off x="2202557" y="148455"/>
            <a:ext cx="373195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200" b="1" dirty="0">
                <a:solidFill>
                  <a:srgbClr val="008000"/>
                </a:solidFill>
              </a:rPr>
              <a:t>Caractérisation des échanges avec l’environnement </a:t>
            </a:r>
            <a:r>
              <a:rPr lang="fr-FR" b="1" dirty="0">
                <a:solidFill>
                  <a:srgbClr val="008000"/>
                </a:solidFill>
              </a:rPr>
              <a:t>(ressources, émissions)</a:t>
            </a:r>
          </a:p>
        </p:txBody>
      </p:sp>
      <p:cxnSp>
        <p:nvCxnSpPr>
          <p:cNvPr id="12" name="Connecteur en angle 53">
            <a:extLst>
              <a:ext uri="{FF2B5EF4-FFF2-40B4-BE49-F238E27FC236}">
                <a16:creationId xmlns:a16="http://schemas.microsoft.com/office/drawing/2014/main" id="{E2496F03-33A9-699B-3034-979242EA7B4E}"/>
              </a:ext>
            </a:extLst>
          </p:cNvPr>
          <p:cNvCxnSpPr/>
          <p:nvPr/>
        </p:nvCxnSpPr>
        <p:spPr>
          <a:xfrm>
            <a:off x="6057204" y="2188353"/>
            <a:ext cx="1889438" cy="0"/>
          </a:xfrm>
          <a:prstGeom prst="straightConnector1">
            <a:avLst/>
          </a:prstGeom>
          <a:ln w="88900" cmpd="sng">
            <a:solidFill>
              <a:srgbClr val="00009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D6BDC8DB-A317-4DD6-EB38-E28401B667B2}"/>
              </a:ext>
            </a:extLst>
          </p:cNvPr>
          <p:cNvSpPr/>
          <p:nvPr/>
        </p:nvSpPr>
        <p:spPr>
          <a:xfrm>
            <a:off x="5732034" y="1398587"/>
            <a:ext cx="348735" cy="3777555"/>
          </a:xfrm>
          <a:prstGeom prst="rightBracket">
            <a:avLst>
              <a:gd name="adj" fmla="val 67792"/>
            </a:avLst>
          </a:prstGeom>
          <a:ln w="88900" cmpd="sng">
            <a:solidFill>
              <a:srgbClr val="000090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4" name="Connecteur en angle 53">
            <a:extLst>
              <a:ext uri="{FF2B5EF4-FFF2-40B4-BE49-F238E27FC236}">
                <a16:creationId xmlns:a16="http://schemas.microsoft.com/office/drawing/2014/main" id="{09334917-1A3B-AC9B-39D7-229E9B58EF8D}"/>
              </a:ext>
            </a:extLst>
          </p:cNvPr>
          <p:cNvCxnSpPr/>
          <p:nvPr/>
        </p:nvCxnSpPr>
        <p:spPr>
          <a:xfrm>
            <a:off x="6057204" y="4169129"/>
            <a:ext cx="1889438" cy="21598"/>
          </a:xfrm>
          <a:prstGeom prst="straightConnector1">
            <a:avLst/>
          </a:prstGeom>
          <a:ln w="88900" cmpd="sng">
            <a:solidFill>
              <a:srgbClr val="00009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en angle 53">
            <a:extLst>
              <a:ext uri="{FF2B5EF4-FFF2-40B4-BE49-F238E27FC236}">
                <a16:creationId xmlns:a16="http://schemas.microsoft.com/office/drawing/2014/main" id="{F1BFE0E4-6E68-ED01-D3D1-15E42FBB748F}"/>
              </a:ext>
            </a:extLst>
          </p:cNvPr>
          <p:cNvCxnSpPr/>
          <p:nvPr/>
        </p:nvCxnSpPr>
        <p:spPr>
          <a:xfrm>
            <a:off x="6057204" y="3251320"/>
            <a:ext cx="636828" cy="0"/>
          </a:xfrm>
          <a:prstGeom prst="straightConnector1">
            <a:avLst/>
          </a:prstGeom>
          <a:ln w="88900" cmpd="sng">
            <a:solidFill>
              <a:srgbClr val="00009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852023E2-5C94-E246-6A71-3411D89CAC88}"/>
              </a:ext>
            </a:extLst>
          </p:cNvPr>
          <p:cNvSpPr txBox="1"/>
          <p:nvPr/>
        </p:nvSpPr>
        <p:spPr>
          <a:xfrm>
            <a:off x="9354829" y="2192975"/>
            <a:ext cx="25763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FR"/>
            </a:defPPr>
            <a:lvl1pPr algn="r">
              <a:defRPr sz="2400" b="1">
                <a:solidFill>
                  <a:srgbClr val="008000"/>
                </a:solidFill>
              </a:defRPr>
            </a:lvl1pPr>
          </a:lstStyle>
          <a:p>
            <a:r>
              <a:rPr lang="fr-FR" sz="2200" dirty="0"/>
              <a:t>Quantification des impacts sur une quinzaine d’indicateurs environnementaux</a:t>
            </a: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351A05BA-3F80-E611-16A6-BE58AAF3B2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46368" y="4487707"/>
            <a:ext cx="677820" cy="97796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2CC5B76-8394-999F-E96D-CCFC5A60DFFA}"/>
              </a:ext>
            </a:extLst>
          </p:cNvPr>
          <p:cNvSpPr txBox="1"/>
          <p:nvPr/>
        </p:nvSpPr>
        <p:spPr>
          <a:xfrm>
            <a:off x="3840548" y="3402467"/>
            <a:ext cx="1624517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CO2, méthane, Particules fines…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8033E5-3DC3-A78E-FEF0-66D5E37E6CB1}"/>
              </a:ext>
            </a:extLst>
          </p:cNvPr>
          <p:cNvSpPr txBox="1"/>
          <p:nvPr/>
        </p:nvSpPr>
        <p:spPr>
          <a:xfrm>
            <a:off x="3856821" y="2139987"/>
            <a:ext cx="140679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Energie, eau, terres…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D7CFFF-55CB-05BD-9F70-45C37198829B}"/>
              </a:ext>
            </a:extLst>
          </p:cNvPr>
          <p:cNvSpPr txBox="1"/>
          <p:nvPr/>
        </p:nvSpPr>
        <p:spPr>
          <a:xfrm>
            <a:off x="6755706" y="311727"/>
            <a:ext cx="501373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Les 3 composantes de l’ACV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EA6348D-A2C7-E182-59B5-D1B62F4FAEC2}"/>
              </a:ext>
            </a:extLst>
          </p:cNvPr>
          <p:cNvSpPr txBox="1"/>
          <p:nvPr/>
        </p:nvSpPr>
        <p:spPr>
          <a:xfrm>
            <a:off x="7075756" y="5656037"/>
            <a:ext cx="455814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Bases de données (arrière-plan ; générique…)</a:t>
            </a:r>
          </a:p>
          <a:p>
            <a:r>
              <a:rPr lang="fr-FR" b="1" dirty="0"/>
              <a:t>(</a:t>
            </a:r>
            <a:r>
              <a:rPr lang="fr-FR" b="1" dirty="0" err="1"/>
              <a:t>AgriBalyse</a:t>
            </a:r>
            <a:r>
              <a:rPr lang="fr-FR" b="1" dirty="0"/>
              <a:t>, Eco </a:t>
            </a:r>
            <a:r>
              <a:rPr lang="fr-FR" b="1" dirty="0" err="1"/>
              <a:t>Invent</a:t>
            </a:r>
            <a:r>
              <a:rPr lang="fr-FR" b="1" dirty="0"/>
              <a:t>...)</a:t>
            </a:r>
          </a:p>
        </p:txBody>
      </p:sp>
    </p:spTree>
    <p:extLst>
      <p:ext uri="{BB962C8B-B14F-4D97-AF65-F5344CB8AC3E}">
        <p14:creationId xmlns:p14="http://schemas.microsoft.com/office/powerpoint/2010/main" val="274434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7" grpId="0" animBg="1"/>
      <p:bldP spid="38" grpId="0" animBg="1"/>
      <p:bldP spid="39" grpId="0" animBg="1"/>
      <p:bldP spid="50" grpId="0" animBg="1"/>
      <p:bldP spid="51" grpId="0" animBg="1"/>
      <p:bldP spid="53" grpId="0"/>
      <p:bldP spid="11" grpId="0"/>
      <p:bldP spid="23" grpId="0" animBg="1"/>
      <p:bldP spid="57" grpId="0"/>
      <p:bldP spid="2" grpId="0" animBg="1"/>
      <p:bldP spid="4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7345731-4A3B-1749-B8B9-D9ED2CA8A303}"/>
              </a:ext>
            </a:extLst>
          </p:cNvPr>
          <p:cNvSpPr txBox="1">
            <a:spLocks/>
          </p:cNvSpPr>
          <p:nvPr/>
        </p:nvSpPr>
        <p:spPr>
          <a:xfrm>
            <a:off x="2975533" y="11547"/>
            <a:ext cx="7344000" cy="6752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fr-FR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5C51975-DD90-CC69-085D-A07453E88E28}"/>
              </a:ext>
            </a:extLst>
          </p:cNvPr>
          <p:cNvSpPr txBox="1"/>
          <p:nvPr/>
        </p:nvSpPr>
        <p:spPr>
          <a:xfrm>
            <a:off x="186009" y="306435"/>
            <a:ext cx="333641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/>
              <a:t>Avantages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AA8F57-A82D-D02C-0D83-999DC836BACC}"/>
              </a:ext>
            </a:extLst>
          </p:cNvPr>
          <p:cNvSpPr txBox="1"/>
          <p:nvPr/>
        </p:nvSpPr>
        <p:spPr>
          <a:xfrm>
            <a:off x="3848890" y="1716163"/>
            <a:ext cx="8231892" cy="3408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Evaluation sur </a:t>
            </a:r>
            <a:r>
              <a:rPr lang="fr-FR" sz="2000" b="1" u="sng" dirty="0"/>
              <a:t>l’ensemble du cycle de vie </a:t>
            </a:r>
            <a:r>
              <a:rPr lang="fr-FR" sz="2000" dirty="0"/>
              <a:t>du produit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0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Leviers d’action tout au long des filières pour des </a:t>
            </a:r>
            <a:r>
              <a:rPr lang="fr-FR" sz="2000" b="1" u="sng" dirty="0"/>
              <a:t>améliorations incrémentales à tous les niveaux </a:t>
            </a:r>
            <a:r>
              <a:rPr lang="fr-FR" sz="2000" dirty="0"/>
              <a:t>(agriculture, industrie, logistique…)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u="sng" dirty="0"/>
              <a:t>Flexible</a:t>
            </a:r>
            <a:r>
              <a:rPr lang="fr-FR" sz="2000" dirty="0"/>
              <a:t> en fonction des objectifs des évaluations : </a:t>
            </a:r>
          </a:p>
          <a:p>
            <a:r>
              <a:rPr lang="fr-FR" sz="2000" dirty="0"/>
              <a:t>	Ex : choix de l’Unité fonctionnelle (/kg, /ha, …)</a:t>
            </a:r>
          </a:p>
          <a:p>
            <a:endParaRPr lang="fr-FR" sz="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u="sng" dirty="0"/>
              <a:t>Additivité</a:t>
            </a:r>
            <a:r>
              <a:rPr lang="fr-FR" sz="2000" dirty="0"/>
              <a:t> (éviter les transferts d’impacts)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u="sng" dirty="0"/>
              <a:t>Cadre évolutif : </a:t>
            </a:r>
            <a:r>
              <a:rPr lang="fr-FR" sz="2000" dirty="0"/>
              <a:t>Intégration progressive des connaissances, mais avec un temps de latence pour leur opérationnalisation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BA53D96-420D-8B30-46F4-EB3A990743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81" r="59595"/>
          <a:stretch/>
        </p:blipFill>
        <p:spPr>
          <a:xfrm>
            <a:off x="755073" y="1435909"/>
            <a:ext cx="2514284" cy="527312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97030-881D-8DA2-FD05-56BEE24896FC}"/>
              </a:ext>
            </a:extLst>
          </p:cNvPr>
          <p:cNvSpPr txBox="1"/>
          <p:nvPr/>
        </p:nvSpPr>
        <p:spPr>
          <a:xfrm>
            <a:off x="418337" y="1051963"/>
            <a:ext cx="2273029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Indicateurs d’impacts</a:t>
            </a:r>
          </a:p>
        </p:txBody>
      </p:sp>
    </p:spTree>
    <p:extLst>
      <p:ext uri="{BB962C8B-B14F-4D97-AF65-F5344CB8AC3E}">
        <p14:creationId xmlns:p14="http://schemas.microsoft.com/office/powerpoint/2010/main" val="97776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1C14FB3-5034-0479-9869-B81538BC3144}"/>
              </a:ext>
            </a:extLst>
          </p:cNvPr>
          <p:cNvSpPr txBox="1"/>
          <p:nvPr/>
        </p:nvSpPr>
        <p:spPr>
          <a:xfrm>
            <a:off x="-178795" y="2076174"/>
            <a:ext cx="921045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	- Caractérisation des systèmes de production « non dominants » 	(extensifs, agroécologiques, bio…)</a:t>
            </a:r>
          </a:p>
          <a:p>
            <a:endParaRPr lang="fr-FR" sz="1100" dirty="0"/>
          </a:p>
          <a:p>
            <a:r>
              <a:rPr lang="fr-FR" sz="2000" dirty="0"/>
              <a:t>	- Intégration de connaissances (Ex : stockage du carbone dans les sols)</a:t>
            </a:r>
          </a:p>
        </p:txBody>
      </p:sp>
      <p:sp>
        <p:nvSpPr>
          <p:cNvPr id="8" name="Rectangle à coins arrondis 10">
            <a:extLst>
              <a:ext uri="{FF2B5EF4-FFF2-40B4-BE49-F238E27FC236}">
                <a16:creationId xmlns:a16="http://schemas.microsoft.com/office/drawing/2014/main" id="{F1C6E33C-C119-C998-EA0A-B3C83FCB7E91}"/>
              </a:ext>
            </a:extLst>
          </p:cNvPr>
          <p:cNvSpPr/>
          <p:nvPr/>
        </p:nvSpPr>
        <p:spPr>
          <a:xfrm>
            <a:off x="8627166" y="1876331"/>
            <a:ext cx="2883340" cy="118493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GIS </a:t>
            </a:r>
            <a:r>
              <a:rPr lang="fr-FR" sz="2000" dirty="0" err="1">
                <a:solidFill>
                  <a:schemeClr val="tx1"/>
                </a:solidFill>
              </a:rPr>
              <a:t>Revalim</a:t>
            </a:r>
            <a:endParaRPr lang="fr-FR" sz="2000" dirty="0">
              <a:solidFill>
                <a:schemeClr val="tx1"/>
              </a:solidFill>
            </a:endParaRPr>
          </a:p>
          <a:p>
            <a:pPr algn="ctr"/>
            <a:r>
              <a:rPr lang="fr-FR" sz="2000" dirty="0" err="1">
                <a:solidFill>
                  <a:schemeClr val="tx1"/>
                </a:solidFill>
              </a:rPr>
              <a:t>Ademe</a:t>
            </a:r>
            <a:r>
              <a:rPr lang="fr-FR" sz="2000" dirty="0">
                <a:solidFill>
                  <a:schemeClr val="tx1"/>
                </a:solidFill>
              </a:rPr>
              <a:t>, INRAE, ACTA, ACTIA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CFD9BD-E086-5A9D-E9FC-95A8E30D9B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085" y="839619"/>
            <a:ext cx="1142005" cy="103671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81E3933-21F4-6533-FEB9-6EAA1FC6D5C7}"/>
              </a:ext>
            </a:extLst>
          </p:cNvPr>
          <p:cNvSpPr txBox="1"/>
          <p:nvPr/>
        </p:nvSpPr>
        <p:spPr>
          <a:xfrm>
            <a:off x="402449" y="1418461"/>
            <a:ext cx="6817395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FR"/>
            </a:defPPr>
            <a:lvl1pPr>
              <a:defRPr sz="2200"/>
            </a:lvl1pPr>
          </a:lstStyle>
          <a:p>
            <a:r>
              <a:rPr lang="fr-FR" dirty="0"/>
              <a:t>Incomplétude des Bases de données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BDFC3C-712C-F583-C8D7-F7771DB1792B}"/>
              </a:ext>
            </a:extLst>
          </p:cNvPr>
          <p:cNvSpPr txBox="1"/>
          <p:nvPr/>
        </p:nvSpPr>
        <p:spPr>
          <a:xfrm>
            <a:off x="792645" y="4664294"/>
            <a:ext cx="11479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FR"/>
            </a:defPPr>
            <a:lvl1pPr>
              <a:defRPr sz="2000"/>
            </a:lvl1pPr>
          </a:lstStyle>
          <a:p>
            <a:r>
              <a:rPr lang="fr-FR" dirty="0"/>
              <a:t>- Impacts des pesticides sur </a:t>
            </a:r>
            <a:r>
              <a:rPr lang="fr-FR" dirty="0" err="1"/>
              <a:t>tox</a:t>
            </a:r>
            <a:r>
              <a:rPr lang="fr-FR" dirty="0"/>
              <a:t>/</a:t>
            </a:r>
            <a:r>
              <a:rPr lang="fr-FR" dirty="0" err="1"/>
              <a:t>ecotox</a:t>
            </a:r>
            <a:r>
              <a:rPr lang="fr-FR" dirty="0"/>
              <a:t> (substances non caractérisées, manque de tests d’</a:t>
            </a:r>
            <a:r>
              <a:rPr lang="fr-FR" dirty="0" err="1"/>
              <a:t>ecotoxicité</a:t>
            </a:r>
            <a:r>
              <a:rPr lang="fr-FR" dirty="0"/>
              <a:t> terrestre)</a:t>
            </a:r>
          </a:p>
          <a:p>
            <a:endParaRPr lang="fr-FR" dirty="0"/>
          </a:p>
          <a:p>
            <a:r>
              <a:rPr lang="fr-FR" dirty="0"/>
              <a:t>- Enjeux émergents pas encore intégrés dans le cadre d’évaluation (microplastique par exemple)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CBFC02-391A-F806-328A-F28995EF258C}"/>
              </a:ext>
            </a:extLst>
          </p:cNvPr>
          <p:cNvSpPr txBox="1"/>
          <p:nvPr/>
        </p:nvSpPr>
        <p:spPr>
          <a:xfrm>
            <a:off x="469030" y="501828"/>
            <a:ext cx="475413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b="1" dirty="0"/>
              <a:t>Limites et points de débat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6CCDE6-FBB5-3F64-7DB1-200C1FB30A03}"/>
              </a:ext>
            </a:extLst>
          </p:cNvPr>
          <p:cNvSpPr txBox="1"/>
          <p:nvPr/>
        </p:nvSpPr>
        <p:spPr>
          <a:xfrm>
            <a:off x="402449" y="3874715"/>
            <a:ext cx="6817395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FR"/>
            </a:defPPr>
            <a:lvl1pPr>
              <a:defRPr sz="2200"/>
            </a:lvl1pPr>
          </a:lstStyle>
          <a:p>
            <a:r>
              <a:rPr lang="fr-FR" dirty="0"/>
              <a:t>Incomplétude des connaissances disponibles</a:t>
            </a:r>
          </a:p>
        </p:txBody>
      </p:sp>
    </p:spTree>
    <p:extLst>
      <p:ext uri="{BB962C8B-B14F-4D97-AF65-F5344CB8AC3E}">
        <p14:creationId xmlns:p14="http://schemas.microsoft.com/office/powerpoint/2010/main" val="258131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1" grpId="0" animBg="1"/>
      <p:bldP spid="12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A26774E-99B3-16D1-7010-BE0A5DEC2843}"/>
              </a:ext>
            </a:extLst>
          </p:cNvPr>
          <p:cNvSpPr txBox="1"/>
          <p:nvPr/>
        </p:nvSpPr>
        <p:spPr>
          <a:xfrm>
            <a:off x="1956102" y="4850232"/>
            <a:ext cx="896563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Apporter des correctifs / compléments au cadre standard ACV actuel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6C69A5-22A5-4FE0-C999-286AF945F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559" y="1494845"/>
            <a:ext cx="5069649" cy="22124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13DFD51-190B-636F-D6E6-D86D99CCE1FA}"/>
              </a:ext>
            </a:extLst>
          </p:cNvPr>
          <p:cNvSpPr txBox="1"/>
          <p:nvPr/>
        </p:nvSpPr>
        <p:spPr>
          <a:xfrm>
            <a:off x="374290" y="409504"/>
            <a:ext cx="11584471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200" dirty="0"/>
              <a:t>Capacité à rendre compte des bénéfices des systèmes de production extensifs (</a:t>
            </a:r>
            <a:r>
              <a:rPr lang="fr-FR" sz="2200" dirty="0" err="1"/>
              <a:t>agrécologie</a:t>
            </a:r>
            <a:r>
              <a:rPr lang="fr-FR" sz="2200" dirty="0"/>
              <a:t>, bio…)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CE00CE-A9E8-4AFD-7C20-BE75E03FB617}"/>
              </a:ext>
            </a:extLst>
          </p:cNvPr>
          <p:cNvSpPr txBox="1"/>
          <p:nvPr/>
        </p:nvSpPr>
        <p:spPr>
          <a:xfrm>
            <a:off x="-32684" y="991965"/>
            <a:ext cx="682233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FR"/>
            </a:defPPr>
            <a:lvl2pPr marL="800100" lvl="1" indent="-342900">
              <a:buFont typeface="Arial" panose="020B0604020202020204" pitchFamily="34" charset="0"/>
              <a:buChar char="•"/>
              <a:defRPr sz="2000"/>
            </a:lvl2pPr>
          </a:lstStyle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/>
              <a:t>Tension entre dimension « verticale » de l’ACV par produit et la dimension « horizontale » de certains mécanismes affectant la biodiversité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La question de l’unité fonctionnelle (/Kg ou /ha)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La nécessité de mieux intégrer les enjeux de biodiversité associés aux pratiques agricoles et à l’organisation spatiale de la production</a:t>
            </a:r>
          </a:p>
        </p:txBody>
      </p:sp>
      <p:cxnSp>
        <p:nvCxnSpPr>
          <p:cNvPr id="6" name="Connecteur : en angle 5">
            <a:extLst>
              <a:ext uri="{FF2B5EF4-FFF2-40B4-BE49-F238E27FC236}">
                <a16:creationId xmlns:a16="http://schemas.microsoft.com/office/drawing/2014/main" id="{F3DE93EA-47A8-8283-52C0-75E2C9E417B3}"/>
              </a:ext>
            </a:extLst>
          </p:cNvPr>
          <p:cNvCxnSpPr>
            <a:cxnSpLocks/>
          </p:cNvCxnSpPr>
          <p:nvPr/>
        </p:nvCxnSpPr>
        <p:spPr>
          <a:xfrm flipV="1">
            <a:off x="1117189" y="5011388"/>
            <a:ext cx="747237" cy="615586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 : en angle 8">
            <a:extLst>
              <a:ext uri="{FF2B5EF4-FFF2-40B4-BE49-F238E27FC236}">
                <a16:creationId xmlns:a16="http://schemas.microsoft.com/office/drawing/2014/main" id="{864E06F6-84D0-E385-F18E-59735BB5ACDA}"/>
              </a:ext>
            </a:extLst>
          </p:cNvPr>
          <p:cNvCxnSpPr>
            <a:cxnSpLocks/>
          </p:cNvCxnSpPr>
          <p:nvPr/>
        </p:nvCxnSpPr>
        <p:spPr>
          <a:xfrm>
            <a:off x="1117189" y="5626974"/>
            <a:ext cx="753175" cy="666949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1738DDAD-3D9C-3EC4-CE01-54D30D9EB676}"/>
              </a:ext>
            </a:extLst>
          </p:cNvPr>
          <p:cNvSpPr txBox="1"/>
          <p:nvPr/>
        </p:nvSpPr>
        <p:spPr>
          <a:xfrm>
            <a:off x="1956101" y="6052146"/>
            <a:ext cx="4403135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Autres approches que l’ACV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E35006-06D5-D995-C37A-7680B6D38426}"/>
              </a:ext>
            </a:extLst>
          </p:cNvPr>
          <p:cNvSpPr txBox="1"/>
          <p:nvPr/>
        </p:nvSpPr>
        <p:spPr>
          <a:xfrm>
            <a:off x="679862" y="5252563"/>
            <a:ext cx="540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8907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3EFF1A-3770-407F-8C8E-1FF7B52CEC6D}"/>
              </a:ext>
            </a:extLst>
          </p:cNvPr>
          <p:cNvPicPr/>
          <p:nvPr/>
        </p:nvPicPr>
        <p:blipFill rotWithShape="1">
          <a:blip r:embed="rId2"/>
          <a:srcRect l="11156" r="59397" b="92528"/>
          <a:stretch/>
        </p:blipFill>
        <p:spPr>
          <a:xfrm>
            <a:off x="2766296" y="2399498"/>
            <a:ext cx="2072574" cy="33609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1F29B8-B39E-4EE4-BD5B-D253FC3C673F}"/>
              </a:ext>
            </a:extLst>
          </p:cNvPr>
          <p:cNvSpPr txBox="1"/>
          <p:nvPr/>
        </p:nvSpPr>
        <p:spPr>
          <a:xfrm>
            <a:off x="1337576" y="1695578"/>
            <a:ext cx="206518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Indicateurs ACV</a:t>
            </a:r>
            <a:endParaRPr lang="fr-FR" sz="1000" b="1" dirty="0"/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BAE231FB-DF97-4450-8B9F-041541D0CD1A}"/>
              </a:ext>
            </a:extLst>
          </p:cNvPr>
          <p:cNvSpPr/>
          <p:nvPr/>
        </p:nvSpPr>
        <p:spPr>
          <a:xfrm>
            <a:off x="5181132" y="2271018"/>
            <a:ext cx="572653" cy="43780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AC3456-755F-4B4C-95D0-0C955BCE04C9}"/>
              </a:ext>
            </a:extLst>
          </p:cNvPr>
          <p:cNvSpPr txBox="1"/>
          <p:nvPr/>
        </p:nvSpPr>
        <p:spPr>
          <a:xfrm>
            <a:off x="6805815" y="4275371"/>
            <a:ext cx="1586912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Score ACV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0056791" y="2712783"/>
            <a:ext cx="1281128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Score pour l’affichage</a:t>
            </a:r>
          </a:p>
        </p:txBody>
      </p:sp>
      <p:sp>
        <p:nvSpPr>
          <p:cNvPr id="7" name="Flèche droite 6"/>
          <p:cNvSpPr/>
          <p:nvPr/>
        </p:nvSpPr>
        <p:spPr>
          <a:xfrm>
            <a:off x="5871978" y="4275371"/>
            <a:ext cx="620126" cy="45469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113854" y="5102388"/>
            <a:ext cx="185148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Normalisation</a:t>
            </a:r>
          </a:p>
          <a:p>
            <a:r>
              <a:rPr lang="fr-FR" b="1" dirty="0"/>
              <a:t>Pondérations</a:t>
            </a:r>
          </a:p>
        </p:txBody>
      </p:sp>
      <p:cxnSp>
        <p:nvCxnSpPr>
          <p:cNvPr id="12" name="Connecteur en angle 11"/>
          <p:cNvCxnSpPr>
            <a:cxnSpLocks/>
            <a:stCxn id="6" idx="3"/>
            <a:endCxn id="11" idx="1"/>
          </p:cNvCxnSpPr>
          <p:nvPr/>
        </p:nvCxnSpPr>
        <p:spPr>
          <a:xfrm flipV="1">
            <a:off x="8392727" y="3035949"/>
            <a:ext cx="1664064" cy="1424088"/>
          </a:xfrm>
          <a:prstGeom prst="bentConnector3">
            <a:avLst>
              <a:gd name="adj1" fmla="val 538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ngle 17"/>
          <p:cNvCxnSpPr>
            <a:cxnSpLocks/>
            <a:endCxn id="11" idx="1"/>
          </p:cNvCxnSpPr>
          <p:nvPr/>
        </p:nvCxnSpPr>
        <p:spPr>
          <a:xfrm>
            <a:off x="8531750" y="1704683"/>
            <a:ext cx="1525041" cy="133126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003EFF1A-3770-407F-8C8E-1FF7B52CEC6D}"/>
              </a:ext>
            </a:extLst>
          </p:cNvPr>
          <p:cNvPicPr/>
          <p:nvPr/>
        </p:nvPicPr>
        <p:blipFill rotWithShape="1">
          <a:blip r:embed="rId2"/>
          <a:srcRect l="11156" t="13306" r="59397"/>
          <a:stretch/>
        </p:blipFill>
        <p:spPr>
          <a:xfrm>
            <a:off x="2767208" y="2735594"/>
            <a:ext cx="2072574" cy="38996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2" name="Étoile : 5 branches 1">
            <a:extLst>
              <a:ext uri="{FF2B5EF4-FFF2-40B4-BE49-F238E27FC236}">
                <a16:creationId xmlns:a16="http://schemas.microsoft.com/office/drawing/2014/main" id="{3E77EA53-BA1E-7492-3D41-3540808EEF71}"/>
              </a:ext>
            </a:extLst>
          </p:cNvPr>
          <p:cNvSpPr/>
          <p:nvPr/>
        </p:nvSpPr>
        <p:spPr>
          <a:xfrm>
            <a:off x="3306718" y="2417617"/>
            <a:ext cx="397630" cy="43129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Étoile : 5 branches 14">
            <a:extLst>
              <a:ext uri="{FF2B5EF4-FFF2-40B4-BE49-F238E27FC236}">
                <a16:creationId xmlns:a16="http://schemas.microsoft.com/office/drawing/2014/main" id="{CA05282B-2ADC-54F5-8F3B-F17298FF514D}"/>
              </a:ext>
            </a:extLst>
          </p:cNvPr>
          <p:cNvSpPr/>
          <p:nvPr/>
        </p:nvSpPr>
        <p:spPr>
          <a:xfrm>
            <a:off x="6886568" y="5391326"/>
            <a:ext cx="397630" cy="43129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Étoile : 5 branches 15">
            <a:extLst>
              <a:ext uri="{FF2B5EF4-FFF2-40B4-BE49-F238E27FC236}">
                <a16:creationId xmlns:a16="http://schemas.microsoft.com/office/drawing/2014/main" id="{581528B3-86F8-92F3-B00C-450ADFC343FA}"/>
              </a:ext>
            </a:extLst>
          </p:cNvPr>
          <p:cNvSpPr/>
          <p:nvPr/>
        </p:nvSpPr>
        <p:spPr>
          <a:xfrm>
            <a:off x="2579102" y="5102388"/>
            <a:ext cx="397630" cy="43129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 : 5 branches 18">
            <a:extLst>
              <a:ext uri="{FF2B5EF4-FFF2-40B4-BE49-F238E27FC236}">
                <a16:creationId xmlns:a16="http://schemas.microsoft.com/office/drawing/2014/main" id="{69C7E2F1-D919-EF24-2FD7-DCE5E1D75525}"/>
              </a:ext>
            </a:extLst>
          </p:cNvPr>
          <p:cNvSpPr/>
          <p:nvPr/>
        </p:nvSpPr>
        <p:spPr>
          <a:xfrm>
            <a:off x="5554970" y="992228"/>
            <a:ext cx="397630" cy="43129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 : 5 branches 9">
            <a:extLst>
              <a:ext uri="{FF2B5EF4-FFF2-40B4-BE49-F238E27FC236}">
                <a16:creationId xmlns:a16="http://schemas.microsoft.com/office/drawing/2014/main" id="{8B3AD3D7-8A84-E521-0D18-8CC406C203AA}"/>
              </a:ext>
            </a:extLst>
          </p:cNvPr>
          <p:cNvSpPr/>
          <p:nvPr/>
        </p:nvSpPr>
        <p:spPr>
          <a:xfrm>
            <a:off x="4852919" y="3072035"/>
            <a:ext cx="397630" cy="43129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17E002E-21F9-4999-BF75-4C1E604BC9EA}"/>
              </a:ext>
            </a:extLst>
          </p:cNvPr>
          <p:cNvSpPr txBox="1"/>
          <p:nvPr/>
        </p:nvSpPr>
        <p:spPr>
          <a:xfrm>
            <a:off x="809193" y="234114"/>
            <a:ext cx="10385817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/>
              <a:t>Les bases de la métrique portée par les pouvoirs publics (MTE, </a:t>
            </a:r>
            <a:r>
              <a:rPr lang="fr-FR" sz="2200" b="1" dirty="0" err="1"/>
              <a:t>Ademe</a:t>
            </a:r>
            <a:r>
              <a:rPr lang="fr-FR" sz="2200" b="1" dirty="0"/>
              <a:t>)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2B4EF26-10C7-A44C-6053-EA4BC006B4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5" t="10793" r="77458" b="25858"/>
          <a:stretch>
            <a:fillRect/>
          </a:stretch>
        </p:blipFill>
        <p:spPr>
          <a:xfrm>
            <a:off x="178274" y="2116699"/>
            <a:ext cx="2428968" cy="415766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DFE57E1-E4AC-5A83-19B1-C0EF0E4A11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88" t="51291" r="57300" b="19227"/>
          <a:stretch>
            <a:fillRect/>
          </a:stretch>
        </p:blipFill>
        <p:spPr>
          <a:xfrm>
            <a:off x="3475807" y="1180240"/>
            <a:ext cx="1652760" cy="120264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4B12687-BF25-065E-47DB-F76A4AEFD5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658" t="26292" r="26489" b="55778"/>
          <a:stretch>
            <a:fillRect/>
          </a:stretch>
        </p:blipFill>
        <p:spPr>
          <a:xfrm>
            <a:off x="6783354" y="3399531"/>
            <a:ext cx="1653228" cy="79599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42A40E2D-F1A4-152F-4264-03E2B6AABD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146" t="72165" r="30635" b="23501"/>
          <a:stretch>
            <a:fillRect/>
          </a:stretch>
        </p:blipFill>
        <p:spPr>
          <a:xfrm>
            <a:off x="6438217" y="2390204"/>
            <a:ext cx="1653229" cy="29247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5E06ED9-A298-F1A7-6A3C-72A7105772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488" t="21555" r="704" b="60810"/>
          <a:stretch>
            <a:fillRect/>
          </a:stretch>
        </p:blipFill>
        <p:spPr>
          <a:xfrm>
            <a:off x="9515459" y="1622209"/>
            <a:ext cx="2352728" cy="1060472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C073472-67FF-9E62-2FA0-ECA33264A3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488" t="42753" r="704" b="42036"/>
          <a:stretch>
            <a:fillRect/>
          </a:stretch>
        </p:blipFill>
        <p:spPr>
          <a:xfrm>
            <a:off x="9667470" y="3405141"/>
            <a:ext cx="1976233" cy="76834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5ABB939-B370-A782-E409-DEA271AF8014}"/>
              </a:ext>
            </a:extLst>
          </p:cNvPr>
          <p:cNvSpPr txBox="1"/>
          <p:nvPr/>
        </p:nvSpPr>
        <p:spPr>
          <a:xfrm>
            <a:off x="5678156" y="5908401"/>
            <a:ext cx="476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Modification des pondérations / PEF</a:t>
            </a:r>
          </a:p>
          <a:p>
            <a:r>
              <a:rPr lang="fr-FR" sz="1600" dirty="0"/>
              <a:t>Ecotoxicité eau douce (</a:t>
            </a:r>
            <a:r>
              <a:rPr lang="fr-FR" sz="1600" u="sng" dirty="0"/>
              <a:t>proxy</a:t>
            </a:r>
            <a:r>
              <a:rPr lang="fr-FR" sz="1600" dirty="0"/>
              <a:t> biodiversité)=Climat=21%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A8B3A2E-CE08-B162-7992-DFC4926627DC}"/>
              </a:ext>
            </a:extLst>
          </p:cNvPr>
          <p:cNvSpPr txBox="1"/>
          <p:nvPr/>
        </p:nvSpPr>
        <p:spPr>
          <a:xfrm>
            <a:off x="6010425" y="1114516"/>
            <a:ext cx="2482889" cy="126188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b="1" dirty="0"/>
              <a:t>Compléments à l’ACV liés aux services </a:t>
            </a:r>
            <a:r>
              <a:rPr lang="fr-FR" sz="1400" b="1" dirty="0" err="1"/>
              <a:t>ecosystémiques</a:t>
            </a:r>
            <a:r>
              <a:rPr lang="fr-FR" sz="1400" b="1" dirty="0"/>
              <a:t> :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Infrastructures agroécologiques (haies, taille des parcelles…)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Densité territoriale des élevages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Prairies…</a:t>
            </a:r>
          </a:p>
        </p:txBody>
      </p:sp>
    </p:spTree>
    <p:extLst>
      <p:ext uri="{BB962C8B-B14F-4D97-AF65-F5344CB8AC3E}">
        <p14:creationId xmlns:p14="http://schemas.microsoft.com/office/powerpoint/2010/main" val="360834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7" grpId="0" animBg="1"/>
      <p:bldP spid="9" grpId="0" animBg="1"/>
      <p:bldP spid="2" grpId="0" animBg="1"/>
      <p:bldP spid="15" grpId="0" animBg="1"/>
      <p:bldP spid="16" grpId="0" animBg="1"/>
      <p:bldP spid="19" grpId="0" animBg="1"/>
      <p:bldP spid="10" grpId="0" animBg="1"/>
      <p:bldP spid="8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67461" b="78760"/>
          <a:stretch>
            <a:fillRect/>
          </a:stretch>
        </p:blipFill>
        <p:spPr>
          <a:xfrm>
            <a:off x="6247086" y="2994707"/>
            <a:ext cx="1722473" cy="4684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66859" b="78676"/>
          <a:stretch>
            <a:fillRect/>
          </a:stretch>
        </p:blipFill>
        <p:spPr>
          <a:xfrm>
            <a:off x="6247086" y="3814816"/>
            <a:ext cx="1754371" cy="46849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67201" b="78307"/>
          <a:stretch>
            <a:fillRect/>
          </a:stretch>
        </p:blipFill>
        <p:spPr>
          <a:xfrm>
            <a:off x="6247086" y="2004143"/>
            <a:ext cx="1711841" cy="46849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072629" y="2573513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Steak Haché Bio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102010" y="1233198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Steak Haché FR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995685" y="224747"/>
            <a:ext cx="198828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Steak Haché Brésil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244620" y="2103303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Filet poulet Brésil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267656" y="3070732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Filet poulet FR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244620" y="3831546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Filet poulet Bio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253017" y="6046477"/>
            <a:ext cx="5956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Avec paramétrage (compléments/pondérations) </a:t>
            </a:r>
          </a:p>
          <a:p>
            <a:r>
              <a:rPr lang="fr-FR" dirty="0" err="1"/>
              <a:t>Ecobalyse</a:t>
            </a:r>
            <a:r>
              <a:rPr lang="fr-FR" dirty="0"/>
              <a:t> septembre 2025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5"/>
          <a:srcRect l="67762" b="79992"/>
          <a:stretch>
            <a:fillRect/>
          </a:stretch>
        </p:blipFill>
        <p:spPr>
          <a:xfrm>
            <a:off x="2473229" y="4646965"/>
            <a:ext cx="1650635" cy="416602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451175" y="4694234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Pizza végétale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1175" y="5799484"/>
            <a:ext cx="188196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Lentilles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rcRect b="32806"/>
          <a:stretch>
            <a:fillRect/>
          </a:stretch>
        </p:blipFill>
        <p:spPr>
          <a:xfrm>
            <a:off x="2426039" y="5799484"/>
            <a:ext cx="1692183" cy="41660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DE02658-2DB9-D751-1C7A-654E50D4A7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6786" t="10941" r="2071" b="60036"/>
          <a:stretch>
            <a:fillRect/>
          </a:stretch>
        </p:blipFill>
        <p:spPr>
          <a:xfrm>
            <a:off x="10031749" y="205540"/>
            <a:ext cx="1770115" cy="36933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DE8D6B-9C54-F322-8CE2-8145DF39EBC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6175" t="13716" r="4109" b="60117"/>
          <a:stretch>
            <a:fillRect/>
          </a:stretch>
        </p:blipFill>
        <p:spPr>
          <a:xfrm>
            <a:off x="10068294" y="2552499"/>
            <a:ext cx="1883462" cy="44220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D02EA15-B74E-0B67-E4EE-B36761EC50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7853" r="1437" b="70511"/>
          <a:stretch>
            <a:fillRect/>
          </a:stretch>
        </p:blipFill>
        <p:spPr>
          <a:xfrm>
            <a:off x="10068294" y="1233198"/>
            <a:ext cx="1824083" cy="36933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365BDB3-E435-04F0-720F-02CEA2BDF2CD}"/>
              </a:ext>
            </a:extLst>
          </p:cNvPr>
          <p:cNvSpPr txBox="1"/>
          <p:nvPr/>
        </p:nvSpPr>
        <p:spPr>
          <a:xfrm>
            <a:off x="470349" y="488357"/>
            <a:ext cx="674416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Substitutions inter et intra catégories</a:t>
            </a:r>
          </a:p>
        </p:txBody>
      </p:sp>
    </p:spTree>
    <p:extLst>
      <p:ext uri="{BB962C8B-B14F-4D97-AF65-F5344CB8AC3E}">
        <p14:creationId xmlns:p14="http://schemas.microsoft.com/office/powerpoint/2010/main" val="403805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44A3CF-9105-07F9-623B-E5DEBF110B89}"/>
              </a:ext>
            </a:extLst>
          </p:cNvPr>
          <p:cNvSpPr txBox="1"/>
          <p:nvPr/>
        </p:nvSpPr>
        <p:spPr>
          <a:xfrm>
            <a:off x="233682" y="414240"/>
            <a:ext cx="391999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/>
              <a:t>Impact des quantités</a:t>
            </a:r>
          </a:p>
        </p:txBody>
      </p:sp>
      <p:pic>
        <p:nvPicPr>
          <p:cNvPr id="1026" name="Picture 2" descr="Repas variés et équilibrés | Collège du Trièves">
            <a:extLst>
              <a:ext uri="{FF2B5EF4-FFF2-40B4-BE49-F238E27FC236}">
                <a16:creationId xmlns:a16="http://schemas.microsoft.com/office/drawing/2014/main" id="{FB1E597E-3319-7821-3760-543E0ACE1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015" y="202354"/>
            <a:ext cx="1959057" cy="147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ein Caddie De Supermarché Chariot à Boutique Avec La Nourriture Icône De  Vecteur D'épicerie Illustration de Vecteur - Illustration du épicerie,  isolement: 124716934">
            <a:extLst>
              <a:ext uri="{FF2B5EF4-FFF2-40B4-BE49-F238E27FC236}">
                <a16:creationId xmlns:a16="http://schemas.microsoft.com/office/drawing/2014/main" id="{F305C24C-C45A-B43B-E6BE-4DCC508AA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641" y="1672566"/>
            <a:ext cx="196215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AD2966-5465-D8B4-30A9-E2585D76163F}"/>
              </a:ext>
            </a:extLst>
          </p:cNvPr>
          <p:cNvSpPr txBox="1"/>
          <p:nvPr/>
        </p:nvSpPr>
        <p:spPr>
          <a:xfrm>
            <a:off x="496916" y="1170320"/>
            <a:ext cx="3740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Taille des portions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A26EB6-5EFC-BF99-C1A1-034DD1699BC7}"/>
              </a:ext>
            </a:extLst>
          </p:cNvPr>
          <p:cNvSpPr txBox="1"/>
          <p:nvPr/>
        </p:nvSpPr>
        <p:spPr>
          <a:xfrm>
            <a:off x="7618989" y="546098"/>
            <a:ext cx="326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Plateau-repas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E6AC85-79AF-BF0A-9EDA-B62E3D374C85}"/>
              </a:ext>
            </a:extLst>
          </p:cNvPr>
          <p:cNvSpPr txBox="1"/>
          <p:nvPr/>
        </p:nvSpPr>
        <p:spPr>
          <a:xfrm>
            <a:off x="7697712" y="1711008"/>
            <a:ext cx="2447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Caddie…</a:t>
            </a:r>
          </a:p>
        </p:txBody>
      </p:sp>
      <p:pic>
        <p:nvPicPr>
          <p:cNvPr id="6" name="Picture 2" descr="Steak haché (viandes, volailles et charcuteries)">
            <a:extLst>
              <a:ext uri="{FF2B5EF4-FFF2-40B4-BE49-F238E27FC236}">
                <a16:creationId xmlns:a16="http://schemas.microsoft.com/office/drawing/2014/main" id="{764AD1EB-DC18-0154-283D-C83831A44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19" y="2430309"/>
            <a:ext cx="1388103" cy="92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eak haché (viandes, volailles et charcuteries)">
            <a:extLst>
              <a:ext uri="{FF2B5EF4-FFF2-40B4-BE49-F238E27FC236}">
                <a16:creationId xmlns:a16="http://schemas.microsoft.com/office/drawing/2014/main" id="{0D0BEF2B-6B03-6B30-D6AF-3BDF8F31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569" y="2103533"/>
            <a:ext cx="2117685" cy="141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teak haché (viandes, volailles et charcuteries)">
            <a:extLst>
              <a:ext uri="{FF2B5EF4-FFF2-40B4-BE49-F238E27FC236}">
                <a16:creationId xmlns:a16="http://schemas.microsoft.com/office/drawing/2014/main" id="{09814AF0-5536-69F0-7E8F-C533C9639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387" y="2063004"/>
            <a:ext cx="2041822" cy="136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999F8C-C64E-D418-D0A4-30DA75171C2C}"/>
              </a:ext>
            </a:extLst>
          </p:cNvPr>
          <p:cNvSpPr txBox="1"/>
          <p:nvPr/>
        </p:nvSpPr>
        <p:spPr>
          <a:xfrm>
            <a:off x="698403" y="2063004"/>
            <a:ext cx="1495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UF /kg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EA3205F-6AD7-2A5F-5268-37526EDCFBB2}"/>
              </a:ext>
            </a:extLst>
          </p:cNvPr>
          <p:cNvSpPr txBox="1"/>
          <p:nvPr/>
        </p:nvSpPr>
        <p:spPr>
          <a:xfrm>
            <a:off x="6194163" y="1929821"/>
            <a:ext cx="817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Bio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0C0F1F3-67D1-06C2-38A4-9373FDE8E4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901" t="14020" r="4383" b="61548"/>
          <a:stretch>
            <a:fillRect/>
          </a:stretch>
        </p:blipFill>
        <p:spPr>
          <a:xfrm>
            <a:off x="5283747" y="3386281"/>
            <a:ext cx="1883462" cy="4129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5AEAB4-6F19-56C5-430C-BB053714FE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7853" r="1437" b="67033"/>
          <a:stretch>
            <a:fillRect/>
          </a:stretch>
        </p:blipFill>
        <p:spPr>
          <a:xfrm>
            <a:off x="2689725" y="3389078"/>
            <a:ext cx="1824083" cy="4129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9FFA2C-04C5-C6E4-94CE-DC01F0ABB3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7853" r="1437" b="67840"/>
          <a:stretch>
            <a:fillRect/>
          </a:stretch>
        </p:blipFill>
        <p:spPr>
          <a:xfrm>
            <a:off x="496916" y="3399202"/>
            <a:ext cx="1824083" cy="402777"/>
          </a:xfrm>
          <a:prstGeom prst="rect">
            <a:avLst/>
          </a:prstGeom>
        </p:spPr>
      </p:pic>
      <p:pic>
        <p:nvPicPr>
          <p:cNvPr id="14" name="Picture 2" descr="Steak haché (viandes, volailles et charcuteries)">
            <a:extLst>
              <a:ext uri="{FF2B5EF4-FFF2-40B4-BE49-F238E27FC236}">
                <a16:creationId xmlns:a16="http://schemas.microsoft.com/office/drawing/2014/main" id="{120DF55E-056F-CE87-B0E7-097470DC6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4" y="4971914"/>
            <a:ext cx="1314899" cy="8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B84FAF1-689A-5566-D387-E50A7277810A}"/>
              </a:ext>
            </a:extLst>
          </p:cNvPr>
          <p:cNvSpPr txBox="1"/>
          <p:nvPr/>
        </p:nvSpPr>
        <p:spPr>
          <a:xfrm>
            <a:off x="523869" y="4477912"/>
            <a:ext cx="182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UF / produit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8DA537-ACF1-A5CF-14C5-D5E257487197}"/>
              </a:ext>
            </a:extLst>
          </p:cNvPr>
          <p:cNvSpPr/>
          <p:nvPr/>
        </p:nvSpPr>
        <p:spPr>
          <a:xfrm>
            <a:off x="496916" y="5841187"/>
            <a:ext cx="1718364" cy="39614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541 </a:t>
            </a:r>
            <a:r>
              <a:rPr lang="fr-FR" sz="1400" dirty="0"/>
              <a:t>Pts</a:t>
            </a:r>
          </a:p>
        </p:txBody>
      </p:sp>
      <p:pic>
        <p:nvPicPr>
          <p:cNvPr id="17" name="Picture 2" descr="Steak haché (viandes, volailles et charcuteries)">
            <a:extLst>
              <a:ext uri="{FF2B5EF4-FFF2-40B4-BE49-F238E27FC236}">
                <a16:creationId xmlns:a16="http://schemas.microsoft.com/office/drawing/2014/main" id="{FB7B56C4-7769-8DD6-6949-77DC3AC56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731" y="4895807"/>
            <a:ext cx="1406232" cy="93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07A8FE4-7052-EF69-D7E2-DBA5CF2FF49D}"/>
              </a:ext>
            </a:extLst>
          </p:cNvPr>
          <p:cNvSpPr/>
          <p:nvPr/>
        </p:nvSpPr>
        <p:spPr>
          <a:xfrm>
            <a:off x="7524471" y="5825969"/>
            <a:ext cx="1662296" cy="41136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323 </a:t>
            </a:r>
            <a:r>
              <a:rPr lang="fr-FR" sz="1600" dirty="0"/>
              <a:t>Pts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D53F03C-D299-9356-9C16-E7AB3BD793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901" t="14019" r="4383" b="61909"/>
          <a:stretch>
            <a:fillRect/>
          </a:stretch>
        </p:blipFill>
        <p:spPr>
          <a:xfrm>
            <a:off x="5177358" y="5848513"/>
            <a:ext cx="1883462" cy="38882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BC1F56D-80B2-BC5F-85D7-BE911673AF0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7853" r="1437" b="66562"/>
          <a:stretch>
            <a:fillRect/>
          </a:stretch>
        </p:blipFill>
        <p:spPr>
          <a:xfrm>
            <a:off x="2633561" y="5830757"/>
            <a:ext cx="1824083" cy="418789"/>
          </a:xfrm>
          <a:prstGeom prst="rect">
            <a:avLst/>
          </a:prstGeom>
        </p:spPr>
      </p:pic>
      <p:pic>
        <p:nvPicPr>
          <p:cNvPr id="21" name="Picture 2" descr="Steak haché (viandes, volailles et charcuteries)">
            <a:extLst>
              <a:ext uri="{FF2B5EF4-FFF2-40B4-BE49-F238E27FC236}">
                <a16:creationId xmlns:a16="http://schemas.microsoft.com/office/drawing/2014/main" id="{F877A73E-BCCE-7EAF-A376-495212524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22" y="4503221"/>
            <a:ext cx="2041822" cy="136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Steak haché (viandes, volailles et charcuteries)">
            <a:extLst>
              <a:ext uri="{FF2B5EF4-FFF2-40B4-BE49-F238E27FC236}">
                <a16:creationId xmlns:a16="http://schemas.microsoft.com/office/drawing/2014/main" id="{4EFD0FE1-B3B8-B90F-D5F4-15221725B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00" y="4445484"/>
            <a:ext cx="2041822" cy="136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58D63761-2C2D-048F-1276-6A26A85EF443}"/>
              </a:ext>
            </a:extLst>
          </p:cNvPr>
          <p:cNvSpPr txBox="1"/>
          <p:nvPr/>
        </p:nvSpPr>
        <p:spPr>
          <a:xfrm>
            <a:off x="6478570" y="4538388"/>
            <a:ext cx="746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FR"/>
            </a:defPPr>
            <a:lvl1pPr>
              <a:defRPr sz="3200"/>
            </a:lvl1pPr>
          </a:lstStyle>
          <a:p>
            <a:r>
              <a:rPr lang="fr-FR" dirty="0"/>
              <a:t>Bio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EE73EDF-AA4D-4CA1-496F-F8435C77C422}"/>
              </a:ext>
            </a:extLst>
          </p:cNvPr>
          <p:cNvSpPr txBox="1"/>
          <p:nvPr/>
        </p:nvSpPr>
        <p:spPr>
          <a:xfrm>
            <a:off x="8402877" y="4543017"/>
            <a:ext cx="647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185311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5" grpId="0"/>
      <p:bldP spid="16" grpId="0" animBg="1"/>
      <p:bldP spid="18" grpId="0" animBg="1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9B82249-0EE2-AC85-0B7A-0B89E9F0E361}"/>
              </a:ext>
            </a:extLst>
          </p:cNvPr>
          <p:cNvSpPr txBox="1"/>
          <p:nvPr/>
        </p:nvSpPr>
        <p:spPr>
          <a:xfrm>
            <a:off x="2492255" y="1911302"/>
            <a:ext cx="659330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/>
              <a:t>Format d’affichage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7A3829-D8C1-8464-A5C3-5ADD0B621712}"/>
              </a:ext>
            </a:extLst>
          </p:cNvPr>
          <p:cNvSpPr txBox="1"/>
          <p:nvPr/>
        </p:nvSpPr>
        <p:spPr>
          <a:xfrm>
            <a:off x="2061983" y="3429000"/>
            <a:ext cx="80680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Analytique / synthétique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Descriptif / Prescriptif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Transversal / par catégories d’aliments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Classement (A,B,C,D,E) / mesure des distances (valeur numérique)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UF par 100g / par unité de vente</a:t>
            </a:r>
          </a:p>
        </p:txBody>
      </p:sp>
    </p:spTree>
    <p:extLst>
      <p:ext uri="{BB962C8B-B14F-4D97-AF65-F5344CB8AC3E}">
        <p14:creationId xmlns:p14="http://schemas.microsoft.com/office/powerpoint/2010/main" val="53425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EEC56-5197-1281-A3B5-4F2F5C9CF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8D5544-4216-2E82-3B87-31992C7474C7}"/>
              </a:ext>
            </a:extLst>
          </p:cNvPr>
          <p:cNvSpPr txBox="1"/>
          <p:nvPr/>
        </p:nvSpPr>
        <p:spPr>
          <a:xfrm>
            <a:off x="466850" y="439061"/>
            <a:ext cx="11161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Pratiques alimentaires et comportements de consommation : </a:t>
            </a:r>
            <a:r>
              <a:rPr lang="fr-FR" sz="2000" b="1" dirty="0"/>
              <a:t>3 leviers d’action pour réduire les impacts environnementaux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1011EE-402D-1F22-021D-10687D5E380D}"/>
              </a:ext>
            </a:extLst>
          </p:cNvPr>
          <p:cNvSpPr txBox="1"/>
          <p:nvPr/>
        </p:nvSpPr>
        <p:spPr>
          <a:xfrm>
            <a:off x="1231148" y="1183654"/>
            <a:ext cx="5514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u="sng" dirty="0"/>
              <a:t>Quantités totales consommées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4718A0-911E-0E2A-6028-8B3975D12F81}"/>
              </a:ext>
            </a:extLst>
          </p:cNvPr>
          <p:cNvGrpSpPr/>
          <p:nvPr/>
        </p:nvGrpSpPr>
        <p:grpSpPr>
          <a:xfrm>
            <a:off x="1051523" y="2865330"/>
            <a:ext cx="4168704" cy="3339606"/>
            <a:chOff x="3069771" y="2384583"/>
            <a:chExt cx="4112890" cy="3339606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6EA26B1-5A3C-4DFF-BF3A-6C2633AE0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303" r="46297"/>
            <a:stretch>
              <a:fillRect/>
            </a:stretch>
          </p:blipFill>
          <p:spPr>
            <a:xfrm>
              <a:off x="3069771" y="2384583"/>
              <a:ext cx="3981841" cy="3077324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8575005-AFBF-73E4-9FF8-7753F011D6C6}"/>
                </a:ext>
              </a:extLst>
            </p:cNvPr>
            <p:cNvSpPr txBox="1"/>
            <p:nvPr/>
          </p:nvSpPr>
          <p:spPr>
            <a:xfrm>
              <a:off x="3200820" y="5354857"/>
              <a:ext cx="39818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Vieux et al (2012) : </a:t>
              </a:r>
              <a:r>
                <a:rPr lang="fr-FR" dirty="0" err="1"/>
                <a:t>Kesse</a:t>
              </a:r>
              <a:r>
                <a:rPr lang="fr-FR" dirty="0"/>
                <a:t>-Guyot (2024)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1D024EAC-E49E-3375-E577-92CC2D81EB12}"/>
              </a:ext>
            </a:extLst>
          </p:cNvPr>
          <p:cNvSpPr txBox="1"/>
          <p:nvPr/>
        </p:nvSpPr>
        <p:spPr>
          <a:xfrm>
            <a:off x="362717" y="2019062"/>
            <a:ext cx="508325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Relation positive </a:t>
            </a:r>
            <a:r>
              <a:rPr lang="fr-FR" b="1" dirty="0"/>
              <a:t>entre calories ou quantités totales consommées et GES </a:t>
            </a:r>
            <a:r>
              <a:rPr lang="fr-FR" dirty="0"/>
              <a:t>par personne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41C2FC-1E27-E2E1-64B8-88730E80BA0E}"/>
              </a:ext>
            </a:extLst>
          </p:cNvPr>
          <p:cNvSpPr txBox="1"/>
          <p:nvPr/>
        </p:nvSpPr>
        <p:spPr>
          <a:xfrm>
            <a:off x="6746026" y="1316503"/>
            <a:ext cx="490450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Ecarts entre quantités achetées et consommées = </a:t>
            </a:r>
            <a:r>
              <a:rPr lang="fr-FR" b="1" dirty="0"/>
              <a:t>gaspillage alimentaire au niveau des ménages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F26FC5-A6FB-004A-9A97-A058DB1DE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382" y="2405009"/>
            <a:ext cx="3102209" cy="34305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AE36759-B8E7-8139-4BF4-84C5538EF1BF}"/>
              </a:ext>
            </a:extLst>
          </p:cNvPr>
          <p:cNvSpPr txBox="1"/>
          <p:nvPr/>
        </p:nvSpPr>
        <p:spPr>
          <a:xfrm>
            <a:off x="7488382" y="61468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UN - Food Waste Index Report 2024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887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B1BDB56-6356-F6A9-27C7-14A491B25B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669"/>
          <a:stretch/>
        </p:blipFill>
        <p:spPr>
          <a:xfrm>
            <a:off x="288014" y="428258"/>
            <a:ext cx="4696921" cy="18735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D7A76F-18F6-1763-E7D6-2036EFFC712D}"/>
              </a:ext>
            </a:extLst>
          </p:cNvPr>
          <p:cNvSpPr txBox="1"/>
          <p:nvPr/>
        </p:nvSpPr>
        <p:spPr>
          <a:xfrm>
            <a:off x="5238892" y="130524"/>
            <a:ext cx="6789277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Prescriptifs &gt; Descriptifs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Indicateur synthétique &gt; Format analytique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Logo : aide à identifier les bons produits, effets positifs sur attitudes, effets modestes sur les achats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Effets différenciés selon types de consommateurs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238892" y="2664827"/>
            <a:ext cx="675765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marL="285750" indent="-285750">
              <a:buFont typeface="Arial" panose="020B0604020202020204" pitchFamily="34" charset="0"/>
              <a:buChar char="•"/>
            </a:lvl1pPr>
          </a:lstStyle>
          <a:p>
            <a:r>
              <a:rPr lang="fr-FR" dirty="0"/>
              <a:t>Effets significatifs sur la composition du panier de biens</a:t>
            </a:r>
          </a:p>
          <a:p>
            <a:endParaRPr lang="fr-FR" dirty="0"/>
          </a:p>
          <a:p>
            <a:r>
              <a:rPr lang="fr-FR" dirty="0"/>
              <a:t>Effets différenciés selon le type de format</a:t>
            </a:r>
          </a:p>
          <a:p>
            <a:endParaRPr lang="fr-FR" dirty="0"/>
          </a:p>
          <a:p>
            <a:r>
              <a:rPr lang="fr-FR" dirty="0"/>
              <a:t>Nutri-Score = amélioration de la qualité nutritionnelle du panier (environ 10% en labo ; 3% en situation réelle)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52990" t="28145" r="18947" b="57090"/>
          <a:stretch/>
        </p:blipFill>
        <p:spPr>
          <a:xfrm>
            <a:off x="195456" y="2674565"/>
            <a:ext cx="4789479" cy="10881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DA78C1F-1E96-0810-8F6C-D61A62D00F89}"/>
              </a:ext>
            </a:extLst>
          </p:cNvPr>
          <p:cNvSpPr txBox="1"/>
          <p:nvPr/>
        </p:nvSpPr>
        <p:spPr>
          <a:xfrm>
            <a:off x="195455" y="3865016"/>
            <a:ext cx="478948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dirty="0"/>
              <a:t>Dubois et al., 2021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77E83B-DF38-3455-5378-E089D16E0302}"/>
              </a:ext>
            </a:extLst>
          </p:cNvPr>
          <p:cNvSpPr txBox="1"/>
          <p:nvPr/>
        </p:nvSpPr>
        <p:spPr>
          <a:xfrm>
            <a:off x="5270517" y="4513375"/>
            <a:ext cx="675765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FR"/>
            </a:defPPr>
            <a:lvl1pPr marL="285750" indent="-285750">
              <a:buFont typeface="Arial" panose="020B0604020202020204" pitchFamily="34" charset="0"/>
              <a:buChar char="•"/>
            </a:lvl1pPr>
          </a:lstStyle>
          <a:p>
            <a:r>
              <a:rPr lang="fr-FR" dirty="0"/>
              <a:t>Des substitutions inter-catégories non significatives</a:t>
            </a:r>
          </a:p>
          <a:p>
            <a:r>
              <a:rPr lang="fr-FR" dirty="0"/>
              <a:t>Des substitutions intra-catégories significatives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3EBD2B-2762-EA06-5294-DD363BB12B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705"/>
          <a:stretch/>
        </p:blipFill>
        <p:spPr>
          <a:xfrm>
            <a:off x="303619" y="5138377"/>
            <a:ext cx="3832912" cy="15501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77830AA-2430-6EAF-AF5F-02AEE5EF4F3D}"/>
              </a:ext>
            </a:extLst>
          </p:cNvPr>
          <p:cNvSpPr txBox="1"/>
          <p:nvPr/>
        </p:nvSpPr>
        <p:spPr>
          <a:xfrm>
            <a:off x="195455" y="4467208"/>
            <a:ext cx="478948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Crosetto, Muller, Ruffieux 2019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73044B7-BE46-8D2B-9AE9-30220448342E}"/>
              </a:ext>
            </a:extLst>
          </p:cNvPr>
          <p:cNvSpPr txBox="1"/>
          <p:nvPr/>
        </p:nvSpPr>
        <p:spPr>
          <a:xfrm>
            <a:off x="4267510" y="6037774"/>
            <a:ext cx="776065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FR"/>
            </a:defPPr>
            <a:lvl1pPr marL="285750" indent="-285750">
              <a:buFont typeface="Arial" panose="020B0604020202020204" pitchFamily="34" charset="0"/>
              <a:buChar char="•"/>
            </a:lvl1pPr>
          </a:lstStyle>
          <a:p>
            <a:r>
              <a:rPr lang="fr-FR" dirty="0"/>
              <a:t>Effet d’amélioration de l’offre : augmentation (modeste) du Nutri-Score moyen des nouveaux produits</a:t>
            </a:r>
          </a:p>
        </p:txBody>
      </p:sp>
    </p:spTree>
    <p:extLst>
      <p:ext uri="{BB962C8B-B14F-4D97-AF65-F5344CB8AC3E}">
        <p14:creationId xmlns:p14="http://schemas.microsoft.com/office/powerpoint/2010/main" val="253323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5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B350C5B-81B9-F1F4-A684-B30EC40F3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955" y="1445797"/>
            <a:ext cx="3309349" cy="10568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89D091-2544-9A38-0F51-FE7D87C6C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955" y="114406"/>
            <a:ext cx="3205298" cy="11417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75174BF-EA2C-85C3-50D8-32B6A1BE06B9}"/>
              </a:ext>
            </a:extLst>
          </p:cNvPr>
          <p:cNvSpPr txBox="1"/>
          <p:nvPr/>
        </p:nvSpPr>
        <p:spPr>
          <a:xfrm>
            <a:off x="305747" y="245468"/>
            <a:ext cx="819198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Etudes expérimentales évaluant les effets de différents formats d’affichage environnemental, avec ou sans Nutri-Score associé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6CD5F1-256E-3626-09A1-78F8F8263411}"/>
              </a:ext>
            </a:extLst>
          </p:cNvPr>
          <p:cNvSpPr txBox="1"/>
          <p:nvPr/>
        </p:nvSpPr>
        <p:spPr>
          <a:xfrm>
            <a:off x="305747" y="1325613"/>
            <a:ext cx="8191984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Globalement mêmes types de résultats qu’avec Nutri-Score :</a:t>
            </a:r>
          </a:p>
          <a:p>
            <a:endParaRPr lang="fr-FR" sz="800" dirty="0"/>
          </a:p>
          <a:p>
            <a:pPr marL="285750" indent="-285750">
              <a:buFontTx/>
              <a:buChar char="-"/>
            </a:pPr>
            <a:r>
              <a:rPr lang="fr-FR" dirty="0"/>
              <a:t>Améliore la capacité à classer les produits</a:t>
            </a:r>
          </a:p>
          <a:p>
            <a:pPr marL="285750" indent="-285750">
              <a:buFontTx/>
              <a:buChar char="-"/>
            </a:pPr>
            <a:r>
              <a:rPr lang="fr-FR" dirty="0"/>
              <a:t>Effets différenciés selon types de consommateurs (pro-environnementaux…)</a:t>
            </a:r>
          </a:p>
          <a:p>
            <a:pPr marL="285750" indent="-285750">
              <a:buFontTx/>
              <a:buChar char="-"/>
            </a:pPr>
            <a:r>
              <a:rPr lang="fr-FR" dirty="0"/>
              <a:t>Amplitude modeste </a:t>
            </a:r>
          </a:p>
          <a:p>
            <a:pPr marL="285750" indent="-285750">
              <a:buFontTx/>
              <a:buChar char="-"/>
            </a:pPr>
            <a:r>
              <a:rPr lang="fr-FR" dirty="0"/>
              <a:t>Nutrition &gt; environnement</a:t>
            </a:r>
          </a:p>
          <a:p>
            <a:pPr marL="285750" indent="-285750">
              <a:buFontTx/>
              <a:buChar char="-"/>
            </a:pPr>
            <a:r>
              <a:rPr lang="fr-FR" dirty="0"/>
              <a:t>Convergence possible entre nutrition et environnement, mais sous-additivité quand contradiction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135B82-F42E-0312-325A-5A86A13BF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47" y="4126361"/>
            <a:ext cx="5044830" cy="25716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37B8326-6A2F-FD91-DD9A-23A8A08D2EEF}"/>
              </a:ext>
            </a:extLst>
          </p:cNvPr>
          <p:cNvSpPr txBox="1"/>
          <p:nvPr/>
        </p:nvSpPr>
        <p:spPr>
          <a:xfrm>
            <a:off x="5687203" y="5052670"/>
            <a:ext cx="6103744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Sur l’environnement, un format type Nutri-score (et score type </a:t>
            </a:r>
            <a:r>
              <a:rPr lang="fr-FR" b="1" dirty="0" err="1"/>
              <a:t>Agribalyse</a:t>
            </a:r>
            <a:r>
              <a:rPr lang="fr-FR" b="1" dirty="0"/>
              <a:t>) induit surtout des substitutions inter-catégories (régimes)</a:t>
            </a:r>
          </a:p>
        </p:txBody>
      </p:sp>
    </p:spTree>
    <p:extLst>
      <p:ext uri="{BB962C8B-B14F-4D97-AF65-F5344CB8AC3E}">
        <p14:creationId xmlns:p14="http://schemas.microsoft.com/office/powerpoint/2010/main" val="417151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V="1">
            <a:off x="2593112" y="2076770"/>
            <a:ext cx="0" cy="26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2000776" y="1183226"/>
            <a:ext cx="2556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u="sng" dirty="0"/>
              <a:t>Score environnemental (log)</a:t>
            </a:r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3205180" y="4080545"/>
            <a:ext cx="0" cy="528365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3601224" y="3493472"/>
            <a:ext cx="0" cy="58707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>
            <a:off x="3907258" y="3088252"/>
            <a:ext cx="18002" cy="48465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>
            <a:off x="4285300" y="2712393"/>
            <a:ext cx="0" cy="44043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4537328" y="2055283"/>
            <a:ext cx="0" cy="79510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2161064" y="4112217"/>
            <a:ext cx="266429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2161064" y="2744065"/>
            <a:ext cx="266429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2144654" y="3204011"/>
            <a:ext cx="266429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2305080" y="3680169"/>
            <a:ext cx="266429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3088167" y="458011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u="sng" dirty="0"/>
              <a:t>Catégories d’aliments</a:t>
            </a:r>
          </a:p>
        </p:txBody>
      </p:sp>
      <p:sp>
        <p:nvSpPr>
          <p:cNvPr id="49" name="Ellipse 48"/>
          <p:cNvSpPr/>
          <p:nvPr/>
        </p:nvSpPr>
        <p:spPr>
          <a:xfrm>
            <a:off x="2144654" y="4234564"/>
            <a:ext cx="360040" cy="3792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</a:t>
            </a:r>
          </a:p>
        </p:txBody>
      </p:sp>
      <p:sp>
        <p:nvSpPr>
          <p:cNvPr id="50" name="Ellipse 49"/>
          <p:cNvSpPr/>
          <p:nvPr/>
        </p:nvSpPr>
        <p:spPr>
          <a:xfrm>
            <a:off x="2131025" y="3666971"/>
            <a:ext cx="360040" cy="37926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</a:t>
            </a:r>
          </a:p>
        </p:txBody>
      </p:sp>
      <p:sp>
        <p:nvSpPr>
          <p:cNvPr id="51" name="Ellipse 50"/>
          <p:cNvSpPr/>
          <p:nvPr/>
        </p:nvSpPr>
        <p:spPr>
          <a:xfrm>
            <a:off x="2121267" y="3225312"/>
            <a:ext cx="360040" cy="37926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52" name="Ellipse 51"/>
          <p:cNvSpPr/>
          <p:nvPr/>
        </p:nvSpPr>
        <p:spPr>
          <a:xfrm>
            <a:off x="2164629" y="2783653"/>
            <a:ext cx="360040" cy="37926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53" name="Ellipse 52"/>
          <p:cNvSpPr/>
          <p:nvPr/>
        </p:nvSpPr>
        <p:spPr>
          <a:xfrm>
            <a:off x="2162247" y="2260683"/>
            <a:ext cx="360040" cy="3792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342267" y="5551719"/>
            <a:ext cx="288032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Variabilité intra &lt;&lt; variabilité inter-catégories d’aliments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0FF9F5A-F991-4F97-948A-C7F515062148}"/>
              </a:ext>
            </a:extLst>
          </p:cNvPr>
          <p:cNvSpPr txBox="1"/>
          <p:nvPr/>
        </p:nvSpPr>
        <p:spPr>
          <a:xfrm>
            <a:off x="7241149" y="595223"/>
            <a:ext cx="4501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Pour renforcer les incitations sur l’offre :</a:t>
            </a:r>
          </a:p>
        </p:txBody>
      </p:sp>
      <p:pic>
        <p:nvPicPr>
          <p:cNvPr id="55" name="Picture 2" descr="https://www.foundation-earth.org/app/uploads/2021/08/Pilot-Head-2-01-e1642069882968.png">
            <a:extLst>
              <a:ext uri="{FF2B5EF4-FFF2-40B4-BE49-F238E27FC236}">
                <a16:creationId xmlns:a16="http://schemas.microsoft.com/office/drawing/2014/main" id="{89E53748-FBD2-4D2C-9308-07A28B79F8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7" t="19303" r="8703" b="20020"/>
          <a:stretch/>
        </p:blipFill>
        <p:spPr bwMode="auto">
          <a:xfrm>
            <a:off x="8986821" y="3780357"/>
            <a:ext cx="2483654" cy="90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C2C631A7-4C27-418A-B6D0-9DEE3CF7F577}"/>
              </a:ext>
            </a:extLst>
          </p:cNvPr>
          <p:cNvCxnSpPr>
            <a:cxnSpLocks/>
          </p:cNvCxnSpPr>
          <p:nvPr/>
        </p:nvCxnSpPr>
        <p:spPr>
          <a:xfrm flipV="1">
            <a:off x="3205180" y="2882055"/>
            <a:ext cx="0" cy="108077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B733842-8FEC-4BFC-AA0F-98E71667FA1F}"/>
              </a:ext>
            </a:extLst>
          </p:cNvPr>
          <p:cNvCxnSpPr/>
          <p:nvPr/>
        </p:nvCxnSpPr>
        <p:spPr>
          <a:xfrm>
            <a:off x="4537328" y="2971930"/>
            <a:ext cx="0" cy="89651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BADC878A-343B-46C0-BDAA-889328CD0A8B}"/>
              </a:ext>
            </a:extLst>
          </p:cNvPr>
          <p:cNvSpPr txBox="1"/>
          <p:nvPr/>
        </p:nvSpPr>
        <p:spPr>
          <a:xfrm>
            <a:off x="7222626" y="2820925"/>
            <a:ext cx="4732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b="1" dirty="0"/>
              <a:t>Augmenter le nombre de niveaux </a:t>
            </a:r>
            <a:r>
              <a:rPr lang="fr-FR" dirty="0"/>
              <a:t>(cf. </a:t>
            </a:r>
            <a:r>
              <a:rPr lang="fr-FR" i="1" dirty="0" err="1"/>
              <a:t>Foundation</a:t>
            </a:r>
            <a:r>
              <a:rPr lang="fr-FR" i="1" dirty="0"/>
              <a:t> </a:t>
            </a:r>
            <a:r>
              <a:rPr lang="fr-FR" i="1" dirty="0" err="1"/>
              <a:t>Earth</a:t>
            </a:r>
            <a:r>
              <a:rPr lang="fr-FR" dirty="0"/>
              <a:t>)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1326743-34EB-438B-9C00-82481047C6D2}"/>
              </a:ext>
            </a:extLst>
          </p:cNvPr>
          <p:cNvSpPr txBox="1"/>
          <p:nvPr/>
        </p:nvSpPr>
        <p:spPr>
          <a:xfrm>
            <a:off x="7447651" y="4995611"/>
            <a:ext cx="431992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/>
              <a:t>Afficher la valeur numérique</a:t>
            </a:r>
            <a:endParaRPr lang="fr-FR" sz="24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4D15DB5-04A9-4552-A65D-21DF89B75CAA}"/>
              </a:ext>
            </a:extLst>
          </p:cNvPr>
          <p:cNvSpPr txBox="1"/>
          <p:nvPr/>
        </p:nvSpPr>
        <p:spPr>
          <a:xfrm>
            <a:off x="7197474" y="1962447"/>
            <a:ext cx="4570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fr-FR" b="1" dirty="0"/>
          </a:p>
          <a:p>
            <a:pPr marL="285750" indent="-285750">
              <a:buFontTx/>
              <a:buChar char="-"/>
            </a:pPr>
            <a:r>
              <a:rPr lang="fr-FR" b="1" dirty="0"/>
              <a:t>Amplifier les écarts intra-catégories </a:t>
            </a:r>
            <a:r>
              <a:rPr lang="fr-FR" dirty="0"/>
              <a:t>(donner plus de poids aux compléments)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35360" y="188640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Format d’affichage et incitations sur l’offre 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313827" y="1103969"/>
            <a:ext cx="4188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b="1" dirty="0"/>
              <a:t>Affichage sur des échelles par catégories de produits </a:t>
            </a:r>
            <a:r>
              <a:rPr lang="fr-FR" dirty="0"/>
              <a:t>(on perd l’effet sur régimes alimentaires)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B5E522E-1892-C176-C115-CC0D5327A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2521" y="5551719"/>
            <a:ext cx="2181500" cy="118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8" grpId="0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6" grpId="0"/>
      <p:bldP spid="22" grpId="0"/>
      <p:bldP spid="30" grpId="0" animBg="1"/>
      <p:bldP spid="31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625383-5F6A-1654-76EE-482E42564C48}"/>
              </a:ext>
            </a:extLst>
          </p:cNvPr>
          <p:cNvSpPr txBox="1"/>
          <p:nvPr/>
        </p:nvSpPr>
        <p:spPr>
          <a:xfrm>
            <a:off x="833043" y="1669822"/>
            <a:ext cx="107653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Des tensions sur l’usage de l’ACV, perçue par certains comme pénalisant par construction systèmes extensifs (et les produits animaux)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Une relation </a:t>
            </a:r>
            <a:r>
              <a:rPr lang="fr-FR" sz="2200" dirty="0"/>
              <a:t>complexe</a:t>
            </a:r>
            <a:r>
              <a:rPr lang="fr-FR" sz="2000" dirty="0"/>
              <a:t> entre bases scientifiques (des évaluations d’impacts) et conception d’un instrument de politique publique (des choix à faire : ex. pondérations qui peuvent exprimer des priorités politiques)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DAE673-38E9-58DC-8132-743E57F07B72}"/>
              </a:ext>
            </a:extLst>
          </p:cNvPr>
          <p:cNvSpPr txBox="1"/>
          <p:nvPr/>
        </p:nvSpPr>
        <p:spPr>
          <a:xfrm>
            <a:off x="4379495" y="682506"/>
            <a:ext cx="3293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Conclusion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0C2BD2-66C3-091C-C2E7-6EFEAA27D218}"/>
              </a:ext>
            </a:extLst>
          </p:cNvPr>
          <p:cNvSpPr txBox="1"/>
          <p:nvPr/>
        </p:nvSpPr>
        <p:spPr>
          <a:xfrm>
            <a:off x="5637654" y="29735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683D52-59EA-3779-E2B5-1CDDEC1F6B6B}"/>
              </a:ext>
            </a:extLst>
          </p:cNvPr>
          <p:cNvSpPr txBox="1"/>
          <p:nvPr/>
        </p:nvSpPr>
        <p:spPr>
          <a:xfrm>
            <a:off x="833043" y="3639592"/>
            <a:ext cx="110197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Des enjeux méthodologiques et de recherche pour mieux prendre en compte certaines dimensions (biodiversité, plastiques, effets des pesticides….)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Des recherches à conduire pour cerner les impacts à court et long termes d’un affichage « valeur numérique »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718453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AA89BF-5B2D-67ED-9C42-AF37A986B219}"/>
              </a:ext>
            </a:extLst>
          </p:cNvPr>
          <p:cNvSpPr txBox="1"/>
          <p:nvPr/>
        </p:nvSpPr>
        <p:spPr>
          <a:xfrm>
            <a:off x="753979" y="756328"/>
            <a:ext cx="106840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Un format d’affichage qui suit une autre voie que celle du Nutri-Score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342900" indent="-342900">
              <a:buFontTx/>
              <a:buChar char="-"/>
            </a:pPr>
            <a:r>
              <a:rPr lang="fr-FR" sz="2200" dirty="0"/>
              <a:t>Peu prescriptif </a:t>
            </a:r>
          </a:p>
          <a:p>
            <a:pPr marL="342900" indent="-342900">
              <a:buFontTx/>
              <a:buChar char="-"/>
            </a:pPr>
            <a:endParaRPr lang="fr-FR" sz="2200" dirty="0"/>
          </a:p>
          <a:p>
            <a:pPr marL="342900" indent="-342900">
              <a:buFontTx/>
              <a:buChar char="-"/>
            </a:pPr>
            <a:r>
              <a:rPr lang="fr-FR" sz="2200" dirty="0"/>
              <a:t>Distances plutôt que classement</a:t>
            </a:r>
          </a:p>
          <a:p>
            <a:pPr marL="342900" indent="-342900">
              <a:buFontTx/>
              <a:buChar char="-"/>
            </a:pPr>
            <a:endParaRPr lang="fr-FR" sz="2200" dirty="0"/>
          </a:p>
          <a:p>
            <a:pPr marL="342900" indent="-342900">
              <a:buFontTx/>
              <a:buChar char="-"/>
            </a:pPr>
            <a:r>
              <a:rPr lang="fr-FR" sz="2200" dirty="0"/>
              <a:t>Métrique qui intègre les effets « quantités »</a:t>
            </a:r>
          </a:p>
          <a:p>
            <a:pPr marL="342900" indent="-342900">
              <a:buFontTx/>
              <a:buChar char="-"/>
            </a:pPr>
            <a:endParaRPr lang="fr-FR" sz="2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FC49AF-F3BB-B11A-90C1-6CF7DDC7BF46}"/>
              </a:ext>
            </a:extLst>
          </p:cNvPr>
          <p:cNvSpPr txBox="1"/>
          <p:nvPr/>
        </p:nvSpPr>
        <p:spPr>
          <a:xfrm>
            <a:off x="664602" y="3291497"/>
            <a:ext cx="106152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Suppose un réel </a:t>
            </a:r>
            <a:r>
              <a:rPr lang="fr-FR" sz="2200" b="1" dirty="0"/>
              <a:t>processus d’apprentissage de la part des consommateurs</a:t>
            </a:r>
            <a:r>
              <a:rPr lang="fr-FR" sz="2200" dirty="0"/>
              <a:t>… qui peut être accompagné si la métrique s’élargit au-delà de l’affichage des produits en magasin (restauration collective, plateaux-repas, caddies, sites de vente en lignes…)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Vu l’ampleur des changements à opérer sur le plan des pratiques de consommation, n’est-ce pas là un des enjeux majeurs pour l’avenir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303391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53C749-CC2A-722C-0EFD-697D907C1385}"/>
              </a:ext>
            </a:extLst>
          </p:cNvPr>
          <p:cNvSpPr txBox="1"/>
          <p:nvPr/>
        </p:nvSpPr>
        <p:spPr>
          <a:xfrm>
            <a:off x="1959429" y="2468192"/>
            <a:ext cx="5568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Merci pour votre attention…</a:t>
            </a:r>
          </a:p>
        </p:txBody>
      </p:sp>
    </p:spTree>
    <p:extLst>
      <p:ext uri="{BB962C8B-B14F-4D97-AF65-F5344CB8AC3E}">
        <p14:creationId xmlns:p14="http://schemas.microsoft.com/office/powerpoint/2010/main" val="238831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CFFC8-4F79-499E-EEF0-F214451FD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6438E9-13C0-DEB3-5B74-89FFAE85D425}"/>
              </a:ext>
            </a:extLst>
          </p:cNvPr>
          <p:cNvSpPr txBox="1"/>
          <p:nvPr/>
        </p:nvSpPr>
        <p:spPr>
          <a:xfrm>
            <a:off x="466850" y="439061"/>
            <a:ext cx="1116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Pratiques alimentaires et comportements de consommation : </a:t>
            </a:r>
            <a:r>
              <a:rPr lang="fr-FR" b="1" dirty="0"/>
              <a:t>3 leviers d’action pour réduire les impacts environnementaux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44AFB9-4AFF-A3AB-2E63-707A1E5ECE7F}"/>
              </a:ext>
            </a:extLst>
          </p:cNvPr>
          <p:cNvSpPr txBox="1"/>
          <p:nvPr/>
        </p:nvSpPr>
        <p:spPr>
          <a:xfrm>
            <a:off x="1231148" y="1183654"/>
            <a:ext cx="551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Quantités totales consommées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95CEAC-B243-1242-E87A-DF3101434D31}"/>
              </a:ext>
            </a:extLst>
          </p:cNvPr>
          <p:cNvSpPr txBox="1"/>
          <p:nvPr/>
        </p:nvSpPr>
        <p:spPr>
          <a:xfrm>
            <a:off x="1231148" y="1669312"/>
            <a:ext cx="14484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entre catégories de produits </a:t>
            </a:r>
            <a:r>
              <a:rPr lang="fr-FR" dirty="0"/>
              <a:t>= évolution des </a:t>
            </a:r>
            <a:r>
              <a:rPr lang="fr-FR" b="1" dirty="0"/>
              <a:t>régimes alimentaires </a:t>
            </a:r>
            <a:r>
              <a:rPr lang="fr-FR" dirty="0"/>
              <a:t>(plus de F&amp;L, légumineuses; </a:t>
            </a:r>
          </a:p>
          <a:p>
            <a:r>
              <a:rPr lang="fr-FR" dirty="0"/>
              <a:t>      moins de produits d’origine animale) 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D9078D-6A67-3BC6-7347-91D8D31DFA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47" r="12969" b="17124"/>
          <a:stretch/>
        </p:blipFill>
        <p:spPr>
          <a:xfrm>
            <a:off x="8077929" y="2746815"/>
            <a:ext cx="3381538" cy="25456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B94502A-37D8-6F94-7F67-BEA444EB06C6}"/>
              </a:ext>
            </a:extLst>
          </p:cNvPr>
          <p:cNvSpPr txBox="1"/>
          <p:nvPr/>
        </p:nvSpPr>
        <p:spPr>
          <a:xfrm>
            <a:off x="8625291" y="2276078"/>
            <a:ext cx="228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Seconda et al. 2017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A35A1D8-F1E7-CDEB-410F-4B5113363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8379"/>
            <a:ext cx="5160555" cy="11694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84B0CC-0692-ECA7-2491-3D1893AFB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77" y="3240582"/>
            <a:ext cx="2457531" cy="327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2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4A543-01B1-F930-F223-BDE612B3A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5CBA5A-71E3-4C2F-1598-B99FCB56809F}"/>
              </a:ext>
            </a:extLst>
          </p:cNvPr>
          <p:cNvSpPr txBox="1"/>
          <p:nvPr/>
        </p:nvSpPr>
        <p:spPr>
          <a:xfrm>
            <a:off x="466850" y="439061"/>
            <a:ext cx="1116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Pratiques alimentaires et comportements de consommation : </a:t>
            </a:r>
            <a:r>
              <a:rPr lang="fr-FR" b="1" dirty="0"/>
              <a:t>3 leviers d’action pour réduire les impacts environnementaux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FC7E2D-8FE1-51AD-1C3B-2F373CE56B9B}"/>
              </a:ext>
            </a:extLst>
          </p:cNvPr>
          <p:cNvSpPr txBox="1"/>
          <p:nvPr/>
        </p:nvSpPr>
        <p:spPr>
          <a:xfrm>
            <a:off x="1231148" y="1183654"/>
            <a:ext cx="551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Quantités totales consommées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238DBC-0865-31AC-D25F-F690A4EA9B45}"/>
              </a:ext>
            </a:extLst>
          </p:cNvPr>
          <p:cNvSpPr txBox="1"/>
          <p:nvPr/>
        </p:nvSpPr>
        <p:spPr>
          <a:xfrm>
            <a:off x="1231148" y="1669312"/>
            <a:ext cx="14484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entre catégories de produits </a:t>
            </a:r>
            <a:r>
              <a:rPr lang="fr-FR" dirty="0"/>
              <a:t>= évolution des </a:t>
            </a:r>
            <a:r>
              <a:rPr lang="fr-FR" b="1" dirty="0"/>
              <a:t>régimes alimentaires </a:t>
            </a:r>
            <a:r>
              <a:rPr lang="fr-FR" dirty="0"/>
              <a:t>(plus de F&amp;L, légumineuses; </a:t>
            </a:r>
          </a:p>
          <a:p>
            <a:r>
              <a:rPr lang="fr-FR" dirty="0"/>
              <a:t>      moins de produits d’origine animale)  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A575DB-EE51-9410-4D08-CA672DDFBC7E}"/>
              </a:ext>
            </a:extLst>
          </p:cNvPr>
          <p:cNvSpPr txBox="1"/>
          <p:nvPr/>
        </p:nvSpPr>
        <p:spPr>
          <a:xfrm>
            <a:off x="1231148" y="2476281"/>
            <a:ext cx="10588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intra catégories de produits </a:t>
            </a:r>
            <a:r>
              <a:rPr lang="fr-FR" dirty="0"/>
              <a:t>(modes de production-transformation-distribution)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77D6B2-3AAF-EA00-96AC-5C1B67C48DA7}"/>
              </a:ext>
            </a:extLst>
          </p:cNvPr>
          <p:cNvSpPr txBox="1"/>
          <p:nvPr/>
        </p:nvSpPr>
        <p:spPr>
          <a:xfrm>
            <a:off x="359048" y="3162871"/>
            <a:ext cx="11806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b="1" dirty="0"/>
              <a:t>Modes de production agricole </a:t>
            </a:r>
            <a:r>
              <a:rPr lang="fr-FR" dirty="0"/>
              <a:t>(conventionnel, agroécologie, bio…)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b="1" dirty="0"/>
              <a:t>Procédés de transformation </a:t>
            </a:r>
            <a:r>
              <a:rPr lang="fr-FR" dirty="0"/>
              <a:t>(consommation d’énergie, circularité…)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b="1" dirty="0"/>
              <a:t>Distribution</a:t>
            </a:r>
            <a:r>
              <a:rPr lang="fr-FR" dirty="0"/>
              <a:t> : origine, transport…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8D5D24-FABC-032D-BB87-3F165CA9AC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017"/>
          <a:stretch/>
        </p:blipFill>
        <p:spPr>
          <a:xfrm>
            <a:off x="8392240" y="4121319"/>
            <a:ext cx="3675879" cy="26827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CC3431B-D225-9EEB-145E-235FE3199E1B}"/>
              </a:ext>
            </a:extLst>
          </p:cNvPr>
          <p:cNvSpPr txBox="1"/>
          <p:nvPr/>
        </p:nvSpPr>
        <p:spPr>
          <a:xfrm>
            <a:off x="8516121" y="3454858"/>
            <a:ext cx="3675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Avantages biodiversité bio / conventionnel</a:t>
            </a:r>
          </a:p>
        </p:txBody>
      </p:sp>
    </p:spTree>
    <p:extLst>
      <p:ext uri="{BB962C8B-B14F-4D97-AF65-F5344CB8AC3E}">
        <p14:creationId xmlns:p14="http://schemas.microsoft.com/office/powerpoint/2010/main" val="196266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C42B2-356C-73B1-41C6-CDD76D1A4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D185F8-D1A1-5042-B1FA-824335488EF3}"/>
              </a:ext>
            </a:extLst>
          </p:cNvPr>
          <p:cNvSpPr txBox="1"/>
          <p:nvPr/>
        </p:nvSpPr>
        <p:spPr>
          <a:xfrm>
            <a:off x="466850" y="439061"/>
            <a:ext cx="1116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Pratiques alimentaires et comportements de consommation : </a:t>
            </a:r>
            <a:r>
              <a:rPr lang="fr-FR" b="1" dirty="0"/>
              <a:t>3 leviers d’action pour réduire les impacts environnementaux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22C7089-F2CA-876B-AB86-8917F3B6C420}"/>
              </a:ext>
            </a:extLst>
          </p:cNvPr>
          <p:cNvSpPr txBox="1"/>
          <p:nvPr/>
        </p:nvSpPr>
        <p:spPr>
          <a:xfrm>
            <a:off x="1231148" y="1183654"/>
            <a:ext cx="551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Quantités totales consommées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D26F3A-BBAD-6012-89F8-B6ECF48317CC}"/>
              </a:ext>
            </a:extLst>
          </p:cNvPr>
          <p:cNvSpPr txBox="1"/>
          <p:nvPr/>
        </p:nvSpPr>
        <p:spPr>
          <a:xfrm>
            <a:off x="1231148" y="1669312"/>
            <a:ext cx="14484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entre catégories de produits </a:t>
            </a:r>
            <a:r>
              <a:rPr lang="fr-FR" dirty="0"/>
              <a:t>= évolution des </a:t>
            </a:r>
            <a:r>
              <a:rPr lang="fr-FR" b="1" dirty="0"/>
              <a:t>régimes alimentaires </a:t>
            </a:r>
            <a:r>
              <a:rPr lang="fr-FR" dirty="0"/>
              <a:t>(plus de F&amp;L, légumineuses; </a:t>
            </a:r>
          </a:p>
          <a:p>
            <a:r>
              <a:rPr lang="fr-FR" dirty="0"/>
              <a:t>      moins de produits d’origine animale)  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14B7205-8D15-5A68-A05F-A96BEB803825}"/>
              </a:ext>
            </a:extLst>
          </p:cNvPr>
          <p:cNvSpPr txBox="1"/>
          <p:nvPr/>
        </p:nvSpPr>
        <p:spPr>
          <a:xfrm>
            <a:off x="1231148" y="2476281"/>
            <a:ext cx="10588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intra catégories de produits </a:t>
            </a:r>
            <a:r>
              <a:rPr lang="fr-FR" dirty="0"/>
              <a:t>(modes de production-transformation-distribution)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408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0BEB-5954-FB6B-D690-C2D1A5AED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C8FA6BB-9043-39A1-E30B-8F17E42DA0EA}"/>
              </a:ext>
            </a:extLst>
          </p:cNvPr>
          <p:cNvSpPr txBox="1"/>
          <p:nvPr/>
        </p:nvSpPr>
        <p:spPr>
          <a:xfrm>
            <a:off x="466850" y="439061"/>
            <a:ext cx="1116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Pratiques alimentaires et comportements de consommation : </a:t>
            </a:r>
            <a:r>
              <a:rPr lang="fr-FR" b="1" dirty="0"/>
              <a:t>3 leviers d’action pour réduire les impacts environnementaux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0772DC-3DC0-4C87-1AC3-A48B22C84115}"/>
              </a:ext>
            </a:extLst>
          </p:cNvPr>
          <p:cNvSpPr txBox="1"/>
          <p:nvPr/>
        </p:nvSpPr>
        <p:spPr>
          <a:xfrm>
            <a:off x="1231148" y="1183654"/>
            <a:ext cx="551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Quantités totales consommées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40D10E5-7E30-C18A-9B34-BFFE12A2AB86}"/>
              </a:ext>
            </a:extLst>
          </p:cNvPr>
          <p:cNvSpPr txBox="1"/>
          <p:nvPr/>
        </p:nvSpPr>
        <p:spPr>
          <a:xfrm>
            <a:off x="1231148" y="1669312"/>
            <a:ext cx="14484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entre catégories de produits </a:t>
            </a:r>
            <a:r>
              <a:rPr lang="fr-FR" dirty="0"/>
              <a:t>= évolution des </a:t>
            </a:r>
            <a:r>
              <a:rPr lang="fr-FR" b="1" dirty="0"/>
              <a:t>régimes alimentaires </a:t>
            </a:r>
            <a:r>
              <a:rPr lang="fr-FR" dirty="0"/>
              <a:t>(plus de F&amp;L, légumineuses; </a:t>
            </a:r>
          </a:p>
          <a:p>
            <a:r>
              <a:rPr lang="fr-FR" dirty="0"/>
              <a:t>      moins de produits d’origine animale)  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8417071-802F-165E-6977-412F9879F6C3}"/>
              </a:ext>
            </a:extLst>
          </p:cNvPr>
          <p:cNvSpPr txBox="1"/>
          <p:nvPr/>
        </p:nvSpPr>
        <p:spPr>
          <a:xfrm>
            <a:off x="1231148" y="2476281"/>
            <a:ext cx="10588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Substitutions intra catégories de produits </a:t>
            </a:r>
            <a:r>
              <a:rPr lang="fr-FR" dirty="0"/>
              <a:t>(modes de production-transformation-distribution)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A166D7-1028-C0B6-09C4-65BE7F09CA95}"/>
              </a:ext>
            </a:extLst>
          </p:cNvPr>
          <p:cNvSpPr txBox="1"/>
          <p:nvPr/>
        </p:nvSpPr>
        <p:spPr>
          <a:xfrm>
            <a:off x="379772" y="4148998"/>
            <a:ext cx="2071140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Affichage environnemental</a:t>
            </a:r>
          </a:p>
          <a:p>
            <a:pPr algn="ctr"/>
            <a:r>
              <a:rPr lang="fr-FR" b="1" dirty="0"/>
              <a:t>des produits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8D76332-DBE0-EB65-0F72-C121085A15EE}"/>
              </a:ext>
            </a:extLst>
          </p:cNvPr>
          <p:cNvSpPr txBox="1"/>
          <p:nvPr/>
        </p:nvSpPr>
        <p:spPr>
          <a:xfrm>
            <a:off x="3186691" y="3370820"/>
            <a:ext cx="9182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Informer les consommateurs (transparence)</a:t>
            </a:r>
            <a:endParaRPr lang="fr-FR" sz="14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2946578-B17F-17D1-0833-FB7AC34AD83C}"/>
              </a:ext>
            </a:extLst>
          </p:cNvPr>
          <p:cNvSpPr txBox="1"/>
          <p:nvPr/>
        </p:nvSpPr>
        <p:spPr>
          <a:xfrm>
            <a:off x="3186691" y="4148998"/>
            <a:ext cx="9154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fr-FR" b="1" dirty="0"/>
              <a:t>Orienter leurs choix (prescription)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0D7034-3685-47ED-784B-1BE6083D2D41}"/>
              </a:ext>
            </a:extLst>
          </p:cNvPr>
          <p:cNvSpPr txBox="1"/>
          <p:nvPr/>
        </p:nvSpPr>
        <p:spPr>
          <a:xfrm>
            <a:off x="3186691" y="4859676"/>
            <a:ext cx="9300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2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fr-FR" b="1" dirty="0"/>
              <a:t>Inciter à une amélioration de l’offre </a:t>
            </a:r>
            <a:r>
              <a:rPr lang="fr-FR" dirty="0"/>
              <a:t>(innovations, reformulation…)</a:t>
            </a:r>
          </a:p>
          <a:p>
            <a:endParaRPr lang="fr-FR" dirty="0"/>
          </a:p>
        </p:txBody>
      </p:sp>
      <p:sp>
        <p:nvSpPr>
          <p:cNvPr id="22" name="Accolade ouvrante 21">
            <a:extLst>
              <a:ext uri="{FF2B5EF4-FFF2-40B4-BE49-F238E27FC236}">
                <a16:creationId xmlns:a16="http://schemas.microsoft.com/office/drawing/2014/main" id="{2B946986-DFBB-6BF1-74C5-54F47AE7514C}"/>
              </a:ext>
            </a:extLst>
          </p:cNvPr>
          <p:cNvSpPr/>
          <p:nvPr/>
        </p:nvSpPr>
        <p:spPr>
          <a:xfrm>
            <a:off x="2727297" y="3693985"/>
            <a:ext cx="251853" cy="18281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34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  <p:bldP spid="20" grpId="0"/>
      <p:bldP spid="21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5814" y="152093"/>
            <a:ext cx="11567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/>
              <a:t>Grenelle de l’Environnement </a:t>
            </a:r>
            <a:r>
              <a:rPr lang="fr-FR" b="1" dirty="0"/>
              <a:t>(Grenelle 2,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/>
          </a:p>
        </p:txBody>
      </p:sp>
      <p:sp>
        <p:nvSpPr>
          <p:cNvPr id="5" name="AutoShape 2" descr="Carbon footprint label - Stock Image - C014/1254 - Science Photo Library"/>
          <p:cNvSpPr>
            <a:spLocks noChangeAspect="1" noChangeArrowheads="1"/>
          </p:cNvSpPr>
          <p:nvPr/>
        </p:nvSpPr>
        <p:spPr bwMode="auto">
          <a:xfrm>
            <a:off x="155575" y="-144463"/>
            <a:ext cx="1194760" cy="119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321" y="235540"/>
            <a:ext cx="1688407" cy="182910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65D1148-4D94-E3B7-4EBC-B0F0FF20868B}"/>
              </a:ext>
            </a:extLst>
          </p:cNvPr>
          <p:cNvSpPr txBox="1"/>
          <p:nvPr/>
        </p:nvSpPr>
        <p:spPr>
          <a:xfrm>
            <a:off x="365695" y="5328023"/>
            <a:ext cx="10884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2000" b="1" dirty="0"/>
              <a:t>Pacte Vert UE - Stratégie F2F </a:t>
            </a:r>
            <a:r>
              <a:rPr lang="fr-FR" sz="2000" dirty="0"/>
              <a:t>: </a:t>
            </a:r>
            <a:r>
              <a:rPr lang="en-US" sz="2000" b="1" i="1" dirty="0">
                <a:solidFill>
                  <a:srgbClr val="FF0000"/>
                </a:solidFill>
              </a:rPr>
              <a:t>a sustainable labelling framework in 2024</a:t>
            </a:r>
            <a:endParaRPr lang="fr-FR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2FE5C1-23C8-4602-4FA6-99C7D753C860}"/>
              </a:ext>
            </a:extLst>
          </p:cNvPr>
          <p:cNvSpPr txBox="1"/>
          <p:nvPr/>
        </p:nvSpPr>
        <p:spPr>
          <a:xfrm>
            <a:off x="371769" y="3100096"/>
            <a:ext cx="113552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« L'information apportée fait ressortir, de façon fiable et facilement compréhensible pour le consommateur</a:t>
            </a:r>
            <a:r>
              <a:rPr lang="fr-FR" sz="2200" dirty="0"/>
              <a:t>, </a:t>
            </a:r>
            <a:r>
              <a:rPr lang="fr-FR" sz="2200" b="1" dirty="0">
                <a:solidFill>
                  <a:srgbClr val="FF0000"/>
                </a:solidFill>
              </a:rPr>
              <a:t>l'impact environnemental </a:t>
            </a:r>
            <a:r>
              <a:rPr lang="fr-FR" sz="1600" dirty="0"/>
              <a:t>des biens et services considérés</a:t>
            </a:r>
            <a:r>
              <a:rPr lang="fr-FR" sz="1600" b="1" dirty="0">
                <a:solidFill>
                  <a:srgbClr val="FF0000"/>
                </a:solidFill>
              </a:rPr>
              <a:t> </a:t>
            </a:r>
            <a:r>
              <a:rPr lang="fr-FR" sz="2200" b="1" dirty="0">
                <a:solidFill>
                  <a:srgbClr val="FF0000"/>
                </a:solidFill>
              </a:rPr>
              <a:t>sur l'ensemble de leur cycle de vie</a:t>
            </a:r>
            <a:r>
              <a:rPr lang="fr-FR" sz="1600" b="1" dirty="0"/>
              <a:t>. </a:t>
            </a:r>
          </a:p>
          <a:p>
            <a:endParaRPr lang="fr-FR" sz="1600" b="1" dirty="0"/>
          </a:p>
          <a:p>
            <a:r>
              <a:rPr lang="fr-FR" sz="1600" dirty="0"/>
              <a:t>… notamment en termes </a:t>
            </a:r>
            <a:r>
              <a:rPr lang="fr-FR" sz="2200" b="1" dirty="0">
                <a:solidFill>
                  <a:srgbClr val="FF0000"/>
                </a:solidFill>
              </a:rPr>
              <a:t>d'émissions de gaz à effet de serre, d'atteintes à la biodiversité et de consommation d'eau et d'autres ressources naturelles</a:t>
            </a:r>
            <a:r>
              <a:rPr lang="fr-FR" sz="1600" b="1" dirty="0">
                <a:solidFill>
                  <a:srgbClr val="FF0000"/>
                </a:solidFill>
              </a:rPr>
              <a:t>»</a:t>
            </a:r>
            <a:endParaRPr lang="fr-FR" sz="16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B48B41-CC2F-5625-0E8E-20BAC4932853}"/>
              </a:ext>
            </a:extLst>
          </p:cNvPr>
          <p:cNvSpPr txBox="1"/>
          <p:nvPr/>
        </p:nvSpPr>
        <p:spPr>
          <a:xfrm>
            <a:off x="365695" y="2430098"/>
            <a:ext cx="8051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2000" b="1" dirty="0"/>
              <a:t>Conférence citoyenne, puis Loi Climat et Résilience </a:t>
            </a:r>
            <a:r>
              <a:rPr lang="fr-FR" dirty="0"/>
              <a:t>(2021, </a:t>
            </a:r>
            <a:r>
              <a:rPr lang="fr-FR" i="1" dirty="0"/>
              <a:t>Art. L. 541-9-11</a:t>
            </a:r>
            <a:r>
              <a:rPr lang="fr-FR" dirty="0"/>
              <a:t>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4FBCA0-4F13-EF36-1DF5-26E58EC3AAC5}"/>
              </a:ext>
            </a:extLst>
          </p:cNvPr>
          <p:cNvSpPr txBox="1"/>
          <p:nvPr/>
        </p:nvSpPr>
        <p:spPr>
          <a:xfrm>
            <a:off x="1214157" y="1129867"/>
            <a:ext cx="4973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Impact carbone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Complexité et coût de la collecte des données</a:t>
            </a:r>
          </a:p>
        </p:txBody>
      </p:sp>
    </p:spTree>
    <p:extLst>
      <p:ext uri="{BB962C8B-B14F-4D97-AF65-F5344CB8AC3E}">
        <p14:creationId xmlns:p14="http://schemas.microsoft.com/office/powerpoint/2010/main" val="272039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10522" y="338084"/>
            <a:ext cx="12073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/>
              <a:t>Initiatives « privées » élargissant le périmètre environnemental (acteurs des filières, du numérique…)</a:t>
            </a:r>
          </a:p>
        </p:txBody>
      </p:sp>
      <p:pic>
        <p:nvPicPr>
          <p:cNvPr id="5" name="Picture 2" descr="https://www.foundation-earth.org/app/uploads/2021/08/Pilot-Head-2-01-e164206988296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7" t="19303" r="8703" b="20020"/>
          <a:stretch/>
        </p:blipFill>
        <p:spPr bwMode="auto">
          <a:xfrm>
            <a:off x="5600460" y="933719"/>
            <a:ext cx="2168533" cy="102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ustainability labelling for food packaging : r/enviroac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473" y="1478091"/>
            <a:ext cx="1957832" cy="121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4E5701-886B-462D-9C08-B3871D8BAD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70"/>
          <a:stretch/>
        </p:blipFill>
        <p:spPr>
          <a:xfrm>
            <a:off x="766952" y="1350087"/>
            <a:ext cx="1464885" cy="8541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ABE4C3-0AEC-4AD2-A55B-704AAE4B73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341" b="75714"/>
          <a:stretch/>
        </p:blipFill>
        <p:spPr>
          <a:xfrm>
            <a:off x="1930108" y="1786481"/>
            <a:ext cx="1926954" cy="1114677"/>
          </a:xfrm>
          <a:prstGeom prst="rect">
            <a:avLst/>
          </a:prstGeom>
        </p:spPr>
      </p:pic>
      <p:pic>
        <p:nvPicPr>
          <p:cNvPr id="10" name="Picture 6" descr="Le Planet-score à la conquête de l'Europe - Pleinchamp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10627" r="10985" b="40260"/>
          <a:stretch/>
        </p:blipFill>
        <p:spPr bwMode="auto">
          <a:xfrm>
            <a:off x="3435593" y="1107525"/>
            <a:ext cx="1384946" cy="176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08062EC-FFB9-C985-2B4B-BA658298FED0}"/>
              </a:ext>
            </a:extLst>
          </p:cNvPr>
          <p:cNvSpPr txBox="1"/>
          <p:nvPr/>
        </p:nvSpPr>
        <p:spPr>
          <a:xfrm>
            <a:off x="474133" y="3508931"/>
            <a:ext cx="120733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/>
              <a:t>« Expérimentation 2021 / 2025 » = portée par Ministère de la Transition Ecologique et l’ADEME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291307" y="4513665"/>
            <a:ext cx="633670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Développement d’une méthodologie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en place dans le secteur du textile en cours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en place dans l’alimentation ???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0B3980D-D5C8-E3E1-7DD7-AF48DAE5A9D9}"/>
              </a:ext>
            </a:extLst>
          </p:cNvPr>
          <p:cNvSpPr txBox="1"/>
          <p:nvPr/>
        </p:nvSpPr>
        <p:spPr>
          <a:xfrm>
            <a:off x="8533473" y="4282833"/>
            <a:ext cx="2063499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Score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algn="ctr"/>
            <a:r>
              <a:rPr lang="fr-FR" sz="2400" b="1" dirty="0"/>
              <a:t>Format</a:t>
            </a:r>
          </a:p>
          <a:p>
            <a:pPr algn="ctr"/>
            <a:endParaRPr lang="fr-FR" sz="2400" b="1" dirty="0"/>
          </a:p>
          <a:p>
            <a:pPr algn="ctr"/>
            <a:r>
              <a:rPr lang="fr-FR" sz="2400" b="1" dirty="0"/>
              <a:t>(Données)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9E93E5-6A5F-4043-96EB-8A8F6416AF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247" t="25929" r="5268" b="60698"/>
          <a:stretch/>
        </p:blipFill>
        <p:spPr>
          <a:xfrm>
            <a:off x="410522" y="2310011"/>
            <a:ext cx="1599984" cy="727266"/>
          </a:xfrm>
          <a:prstGeom prst="rect">
            <a:avLst/>
          </a:prstGeom>
        </p:spPr>
      </p:pic>
      <p:pic>
        <p:nvPicPr>
          <p:cNvPr id="11" name="Picture 2" descr="imag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2" b="67557"/>
          <a:stretch/>
        </p:blipFill>
        <p:spPr bwMode="auto">
          <a:xfrm>
            <a:off x="5846877" y="2169473"/>
            <a:ext cx="2232289" cy="79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4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1C443D-399C-B4AB-551A-728D3B43D018}"/>
              </a:ext>
            </a:extLst>
          </p:cNvPr>
          <p:cNvSpPr txBox="1"/>
          <p:nvPr/>
        </p:nvSpPr>
        <p:spPr>
          <a:xfrm>
            <a:off x="2227057" y="2623507"/>
            <a:ext cx="77378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Des méthodes d’évaluation des impacts au calcul d’un score environnemental</a:t>
            </a:r>
          </a:p>
        </p:txBody>
      </p:sp>
    </p:spTree>
    <p:extLst>
      <p:ext uri="{BB962C8B-B14F-4D97-AF65-F5344CB8AC3E}">
        <p14:creationId xmlns:p14="http://schemas.microsoft.com/office/powerpoint/2010/main" val="130170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13018</TotalTime>
  <Words>1645</Words>
  <Application>Microsoft Office PowerPoint</Application>
  <PresentationFormat>Grand écran</PresentationFormat>
  <Paragraphs>236</Paragraphs>
  <Slides>25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Courier New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Affichage environnemental</dc:title>
  <dc:creator>Arnaud Hélias</dc:creator>
  <cp:lastModifiedBy>louis georges soler</cp:lastModifiedBy>
  <cp:revision>62</cp:revision>
  <dcterms:created xsi:type="dcterms:W3CDTF">2024-12-08T21:00:31Z</dcterms:created>
  <dcterms:modified xsi:type="dcterms:W3CDTF">2025-09-23T13:08:01Z</dcterms:modified>
</cp:coreProperties>
</file>